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58" r:id="rId3"/>
    <p:sldId id="291" r:id="rId4"/>
    <p:sldId id="330"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289" r:id="rId32"/>
    <p:sldId id="328" r:id="rId33"/>
    <p:sldId id="331" r:id="rId34"/>
    <p:sldId id="293" r:id="rId35"/>
    <p:sldId id="259" r:id="rId36"/>
    <p:sldId id="329"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50" autoAdjust="0"/>
  </p:normalViewPr>
  <p:slideViewPr>
    <p:cSldViewPr>
      <p:cViewPr>
        <p:scale>
          <a:sx n="41" d="100"/>
          <a:sy n="41" d="100"/>
        </p:scale>
        <p:origin x="-60" y="-16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5" tIns="46583" rIns="93165" bIns="46583"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5" tIns="46583" rIns="93165" bIns="46583" rtlCol="0"/>
          <a:lstStyle>
            <a:lvl1pPr algn="r">
              <a:defRPr sz="1200"/>
            </a:lvl1pPr>
          </a:lstStyle>
          <a:p>
            <a:fld id="{DDFD854E-C894-4FE6-B55B-CDF46F6D7DB3}" type="datetimeFigureOut">
              <a:rPr lang="en-US" smtClean="0"/>
              <a:pPr/>
              <a:t>10/10/2013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5" tIns="46583" rIns="93165"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5" tIns="46583" rIns="93165"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5" tIns="46583" rIns="93165"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5" tIns="46583" rIns="93165" bIns="46583" rtlCol="0" anchor="b"/>
          <a:lstStyle>
            <a:lvl1pPr algn="r">
              <a:defRPr sz="1200"/>
            </a:lvl1pPr>
          </a:lstStyle>
          <a:p>
            <a:fld id="{1B0D41A3-1F29-438C-BDEF-0DCCD83287C5}" type="slidenum">
              <a:rPr lang="en-US" smtClean="0"/>
              <a:pPr/>
              <a:t>‹#›</a:t>
            </a:fld>
            <a:endParaRPr lang="en-US"/>
          </a:p>
        </p:txBody>
      </p:sp>
    </p:spTree>
    <p:extLst>
      <p:ext uri="{BB962C8B-B14F-4D97-AF65-F5344CB8AC3E}">
        <p14:creationId xmlns:p14="http://schemas.microsoft.com/office/powerpoint/2010/main" xmlns="" val="255109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mrobotics.cs.pdx.edu/node/357"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temrobotics.cs.pdx.edu/users/randy-steele"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temrobotics.cs.pdx.edu/node/352"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temrobotics.cs.pdx.edu/node/351"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www.youtube.com/watch?v=w6HMm-cBxp0&amp;feature=player_detailpage" TargetMode="External"/><Relationship Id="rId3" Type="http://schemas.openxmlformats.org/officeDocument/2006/relationships/hyperlink" Target="http://www.youtube.com/watch?feature=player_detailpage&amp;v=D3dKbq5AXz8" TargetMode="External"/><Relationship Id="rId7" Type="http://schemas.openxmlformats.org/officeDocument/2006/relationships/hyperlink" Target="http://www.youtube.com/entertainment"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www.intel.com/idf/us" TargetMode="External"/><Relationship Id="rId5" Type="http://schemas.openxmlformats.org/officeDocument/2006/relationships/hyperlink" Target="http://www.youtube.com/watch?v=iuCNTziv8iw&amp;feature=player_detailpage" TargetMode="External"/><Relationship Id="rId10" Type="http://schemas.openxmlformats.org/officeDocument/2006/relationships/hyperlink" Target="http://bit.ly/of-sand" TargetMode="External"/><Relationship Id="rId4" Type="http://schemas.openxmlformats.org/officeDocument/2006/relationships/hyperlink" Target="http://www.youtube.com/science" TargetMode="External"/><Relationship Id="rId9" Type="http://schemas.openxmlformats.org/officeDocument/2006/relationships/hyperlink" Target="http://www.youtube.com/watch?v=aCOyq4YzBtY&amp;feature=player_detailpage" TargetMode="Externa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bigthink.com/ideafeed/moores-law-falls-to-wrights-law-in-predicting-technological-advance" TargetMode="External"/><Relationship Id="rId3" Type="http://schemas.openxmlformats.org/officeDocument/2006/relationships/hyperlink" Target="http://stemrobotics.cs.pdx.edu/node/1054" TargetMode="External"/><Relationship Id="rId7" Type="http://schemas.openxmlformats.org/officeDocument/2006/relationships/hyperlink" Target="http://stemrobotics.cs.pdx.edu/user/80"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temrobotics.cs.pdx.edu/node/1914" TargetMode="External"/><Relationship Id="rId5" Type="http://schemas.openxmlformats.org/officeDocument/2006/relationships/hyperlink" Target="http://www.htwins.net/scale2/" TargetMode="External"/><Relationship Id="rId4" Type="http://schemas.openxmlformats.org/officeDocument/2006/relationships/hyperlink" Target="http://stemrobotics.cs.pdx.edu/users/randy-steele" TargetMode="External"/><Relationship Id="rId9" Type="http://schemas.openxmlformats.org/officeDocument/2006/relationships/hyperlink" Target="http://bigthink.com/users/orionjones"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temrobotics.cs.pdx.edu/node/357"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temrobotics.cs.pdx.edu/users/randy-steele"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youtube.com/science" TargetMode="External"/><Relationship Id="rId3" Type="http://schemas.openxmlformats.org/officeDocument/2006/relationships/hyperlink" Target="http://www.youtube.com/watch?feature=player_detailpage&amp;v=orxCoh6yO50" TargetMode="External"/><Relationship Id="rId7" Type="http://schemas.openxmlformats.org/officeDocument/2006/relationships/hyperlink" Target="http://www.youtube.com/watch?v=w6HMm-cBxp0&amp;feature=player_detailpag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youtube.com/watch?v=iuCNTziv8iw&amp;feature=player_detailpage" TargetMode="External"/><Relationship Id="rId5" Type="http://schemas.openxmlformats.org/officeDocument/2006/relationships/hyperlink" Target="http://www.youtube.com/entertainment" TargetMode="External"/><Relationship Id="rId10" Type="http://schemas.openxmlformats.org/officeDocument/2006/relationships/hyperlink" Target="http://bit.ly/of-sand" TargetMode="External"/><Relationship Id="rId4" Type="http://schemas.openxmlformats.org/officeDocument/2006/relationships/hyperlink" Target="http://www.intel.com/idf/us" TargetMode="External"/><Relationship Id="rId9" Type="http://schemas.openxmlformats.org/officeDocument/2006/relationships/hyperlink" Target="http://www.youtube.com/watch?v=aCOyq4YzBtY&amp;feature=player_detailpage"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mrobotics.cs.pdx.edu/node/351" TargetMode="External"/><Relationship Id="rId7" Type="http://schemas.openxmlformats.org/officeDocument/2006/relationships/hyperlink" Target="http://stemrobotics.cs.pdx.edu/sites/default/files/Moores_auto_0.ppt"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temrobotics.cs.pdx.edu/sites/default/files/Moore_s_Law_1.ppt" TargetMode="External"/><Relationship Id="rId5" Type="http://schemas.openxmlformats.org/officeDocument/2006/relationships/hyperlink" Target="http://stemrobotics.cs.pdx.edu/node/352" TargetMode="External"/><Relationship Id="rId4" Type="http://schemas.openxmlformats.org/officeDocument/2006/relationships/hyperlink" Target="http://stemrobotics.cs.pdx.edu/users/randy-steel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xmlns="" val="3157639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Moore’s Law Allowance Calendar (slide 6)</a:t>
            </a:r>
          </a:p>
          <a:p>
            <a:pPr>
              <a:buFont typeface="Arial"/>
              <a:buChar char="•"/>
            </a:pPr>
            <a:r>
              <a:rPr lang="en-US" sz="1100" dirty="0">
                <a:solidFill>
                  <a:srgbClr val="000000"/>
                </a:solidFill>
              </a:rPr>
              <a:t>Set up the story of student who currently gets $10/</a:t>
            </a:r>
            <a:r>
              <a:rPr lang="en-US" sz="1100" dirty="0" err="1">
                <a:solidFill>
                  <a:srgbClr val="000000"/>
                </a:solidFill>
              </a:rPr>
              <a:t>wk</a:t>
            </a:r>
            <a:r>
              <a:rPr lang="en-US" sz="1100" dirty="0">
                <a:solidFill>
                  <a:srgbClr val="000000"/>
                </a:solidFill>
              </a:rPr>
              <a:t> of allowance</a:t>
            </a:r>
          </a:p>
          <a:p>
            <a:pPr>
              <a:buFont typeface="Arial"/>
              <a:buChar char="•"/>
            </a:pPr>
            <a:r>
              <a:rPr lang="en-US" sz="1100" dirty="0">
                <a:solidFill>
                  <a:srgbClr val="000000"/>
                </a:solidFill>
              </a:rPr>
              <a:t>This student goes to their parent and proposes to use Moore’s Law to calculate their allowance:</a:t>
            </a:r>
          </a:p>
          <a:p>
            <a:pPr marL="742861" lvl="1" indent="-285716">
              <a:buFont typeface="Arial"/>
              <a:buChar char="•"/>
            </a:pPr>
            <a:r>
              <a:rPr lang="en-US" sz="1100" dirty="0">
                <a:solidFill>
                  <a:srgbClr val="000000"/>
                </a:solidFill>
              </a:rPr>
              <a:t>They can get feedback everyday on how they are doing (like at school)</a:t>
            </a:r>
          </a:p>
          <a:p>
            <a:pPr marL="742861" lvl="1" indent="-285716">
              <a:buFont typeface="Arial"/>
              <a:buChar char="•"/>
            </a:pPr>
            <a:r>
              <a:rPr lang="en-US" sz="1100" dirty="0">
                <a:solidFill>
                  <a:srgbClr val="000000"/>
                </a:solidFill>
              </a:rPr>
              <a:t>They will recalculate their allowance everyday</a:t>
            </a:r>
          </a:p>
          <a:p>
            <a:pPr marL="742861" lvl="1" indent="-285716">
              <a:buFont typeface="Arial"/>
              <a:buChar char="•"/>
            </a:pPr>
            <a:r>
              <a:rPr lang="en-US" sz="1100" dirty="0">
                <a:solidFill>
                  <a:srgbClr val="000000"/>
                </a:solidFill>
              </a:rPr>
              <a:t>New allowance starts a one penny, but double everyday they meet all their responsibilities</a:t>
            </a:r>
          </a:p>
          <a:p>
            <a:pPr marL="742861" lvl="1" indent="-285716">
              <a:buFont typeface="Arial"/>
              <a:buChar char="•"/>
            </a:pPr>
            <a:r>
              <a:rPr lang="en-US" sz="1100" dirty="0">
                <a:solidFill>
                  <a:srgbClr val="000000"/>
                </a:solidFill>
              </a:rPr>
              <a:t>They want to try for one month</a:t>
            </a:r>
          </a:p>
          <a:p>
            <a:pPr>
              <a:buFont typeface="Arial"/>
              <a:buChar char="•"/>
            </a:pPr>
            <a:r>
              <a:rPr lang="en-US" sz="1100" dirty="0">
                <a:solidFill>
                  <a:srgbClr val="000000"/>
                </a:solidFill>
              </a:rPr>
              <a:t>Parent agrees, but wants to see how it’s going after one week, before committing to the month</a:t>
            </a:r>
          </a:p>
          <a:p>
            <a:pPr marL="742861" lvl="1" indent="-285716">
              <a:buFont typeface="Arial"/>
              <a:buChar char="•"/>
            </a:pPr>
            <a:r>
              <a:rPr lang="en-US" sz="1100" dirty="0">
                <a:solidFill>
                  <a:srgbClr val="000000"/>
                </a:solidFill>
              </a:rPr>
              <a:t>(step through the animation until the end of the first week)</a:t>
            </a:r>
          </a:p>
          <a:p>
            <a:pPr>
              <a:buFont typeface="Arial"/>
              <a:buChar char="•"/>
            </a:pPr>
            <a:r>
              <a:rPr lang="en-US" sz="1100" dirty="0">
                <a:solidFill>
                  <a:srgbClr val="000000"/>
                </a:solidFill>
              </a:rPr>
              <a:t>Allowance is $0.64 for first week (instead of $10.00)</a:t>
            </a:r>
          </a:p>
          <a:p>
            <a:pPr marL="742861" lvl="1" indent="-285716">
              <a:buFont typeface="Arial"/>
              <a:buChar char="•"/>
            </a:pPr>
            <a:r>
              <a:rPr lang="en-US" sz="1100" dirty="0">
                <a:solidFill>
                  <a:srgbClr val="000000"/>
                </a:solidFill>
              </a:rPr>
              <a:t>Parent thinks this new allowance scheme looks pretty good</a:t>
            </a:r>
          </a:p>
          <a:p>
            <a:pPr marL="742861" lvl="1" indent="-285716">
              <a:buFont typeface="Arial"/>
              <a:buChar char="•"/>
            </a:pPr>
            <a:r>
              <a:rPr lang="en-US" sz="1100" dirty="0">
                <a:solidFill>
                  <a:srgbClr val="000000"/>
                </a:solidFill>
              </a:rPr>
              <a:t>Student acts uncertain, but agrees to try it just until the end of the month</a:t>
            </a:r>
          </a:p>
          <a:p>
            <a:pPr>
              <a:buFont typeface="Arial"/>
              <a:buChar char="•"/>
            </a:pPr>
            <a:r>
              <a:rPr lang="en-US" sz="1100" dirty="0">
                <a:solidFill>
                  <a:srgbClr val="000000"/>
                </a:solidFill>
              </a:rPr>
              <a:t>(step through animation until old scheme reaches end of the month)</a:t>
            </a:r>
          </a:p>
          <a:p>
            <a:pPr marL="742861" lvl="1" indent="-285716">
              <a:buFont typeface="Arial"/>
              <a:buChar char="•"/>
            </a:pPr>
            <a:r>
              <a:rPr lang="en-US" sz="1100" dirty="0">
                <a:solidFill>
                  <a:srgbClr val="000000"/>
                </a:solidFill>
              </a:rPr>
              <a:t>Old allowance scheme is $50 for the month (if you round up)</a:t>
            </a:r>
          </a:p>
          <a:p>
            <a:pPr marL="742861" lvl="1" indent="-285716">
              <a:buFont typeface="Arial"/>
              <a:buChar char="•"/>
            </a:pPr>
            <a:r>
              <a:rPr lang="en-US" sz="1100" dirty="0">
                <a:solidFill>
                  <a:srgbClr val="000000"/>
                </a:solidFill>
              </a:rPr>
              <a:t>Ask student to guess allowance for new scheme</a:t>
            </a:r>
          </a:p>
          <a:p>
            <a:pPr marL="1142863" lvl="2" indent="-228572">
              <a:buFont typeface="Arial"/>
              <a:buChar char="•"/>
            </a:pPr>
            <a:r>
              <a:rPr lang="en-US" sz="1100" dirty="0">
                <a:solidFill>
                  <a:srgbClr val="000000"/>
                </a:solidFill>
              </a:rPr>
              <a:t>New allowance is over $10,000,000!!</a:t>
            </a:r>
          </a:p>
          <a:p>
            <a:pPr marL="1600007" lvl="3" indent="-228572">
              <a:buFont typeface="Arial"/>
              <a:buChar char="•"/>
            </a:pPr>
            <a:r>
              <a:rPr lang="en-US" sz="1100" dirty="0">
                <a:solidFill>
                  <a:srgbClr val="000000"/>
                </a:solidFill>
              </a:rPr>
              <a:t>How can this be?</a:t>
            </a:r>
          </a:p>
          <a:p>
            <a:pPr marL="1600007" lvl="3" indent="-228572">
              <a:buFont typeface="Arial"/>
              <a:buChar char="•"/>
            </a:pPr>
            <a:r>
              <a:rPr lang="en-US" sz="1100" dirty="0">
                <a:solidFill>
                  <a:srgbClr val="000000"/>
                </a:solidFill>
              </a:rPr>
              <a:t>If you take something and double it just 30 times, you get over 1 Billion</a:t>
            </a:r>
          </a:p>
          <a:p>
            <a:pPr marL="1600007" lvl="3" indent="-228572">
              <a:buFont typeface="Arial"/>
              <a:buChar char="•"/>
            </a:pPr>
            <a:r>
              <a:rPr lang="en-US" sz="1100" dirty="0">
                <a:solidFill>
                  <a:srgbClr val="000000"/>
                </a:solidFill>
              </a:rPr>
              <a:t>1 Billion pennies is $10M</a:t>
            </a:r>
          </a:p>
        </p:txBody>
      </p:sp>
      <p:sp>
        <p:nvSpPr>
          <p:cNvPr id="4" name="Slide Number Placeholder 3"/>
          <p:cNvSpPr>
            <a:spLocks noGrp="1"/>
          </p:cNvSpPr>
          <p:nvPr>
            <p:ph type="sldNum" sz="quarter" idx="10"/>
          </p:nvPr>
        </p:nvSpPr>
        <p:spPr/>
        <p:txBody>
          <a:bodyPr/>
          <a:lstStyle/>
          <a:p>
            <a:fld id="{1B0D41A3-1F29-438C-BDEF-0DCCD83287C5}" type="slidenum">
              <a:rPr lang="en-US" smtClean="0"/>
              <a:pPr/>
              <a:t>10</a:t>
            </a:fld>
            <a:endParaRPr lang="en-US"/>
          </a:p>
        </p:txBody>
      </p:sp>
    </p:spTree>
    <p:extLst>
      <p:ext uri="{BB962C8B-B14F-4D97-AF65-F5344CB8AC3E}">
        <p14:creationId xmlns:p14="http://schemas.microsoft.com/office/powerpoint/2010/main" xmlns="" val="2588486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Allowance Graphs (slides 7 to 10)</a:t>
            </a:r>
          </a:p>
          <a:p>
            <a:pPr>
              <a:buFont typeface="Arial"/>
              <a:buChar char="•"/>
            </a:pPr>
            <a:r>
              <a:rPr lang="en-US" dirty="0" smtClean="0">
                <a:solidFill>
                  <a:srgbClr val="000000"/>
                </a:solidFill>
                <a:effectLst/>
              </a:rPr>
              <a:t>Next four slide graphically show both allowance schemes over the month</a:t>
            </a:r>
          </a:p>
          <a:p>
            <a:pPr>
              <a:buFont typeface="Arial"/>
              <a:buChar char="•"/>
            </a:pPr>
            <a:r>
              <a:rPr lang="en-US" b="1" dirty="0" smtClean="0">
                <a:solidFill>
                  <a:srgbClr val="000000"/>
                </a:solidFill>
                <a:effectLst/>
              </a:rPr>
              <a:t>First slide shows Old allowance is higher than New</a:t>
            </a:r>
          </a:p>
          <a:p>
            <a:pPr marL="742861" lvl="1" indent="-285716">
              <a:buFont typeface="Arial"/>
              <a:buChar char="•"/>
            </a:pPr>
            <a:r>
              <a:rPr lang="en-US" b="1" dirty="0" smtClean="0">
                <a:solidFill>
                  <a:srgbClr val="000000"/>
                </a:solidFill>
                <a:effectLst/>
              </a:rPr>
              <a:t>Notice scale is in low dollars</a:t>
            </a:r>
          </a:p>
          <a:p>
            <a:pPr>
              <a:buFont typeface="Arial"/>
              <a:buChar char="•"/>
            </a:pPr>
            <a:r>
              <a:rPr lang="en-US" dirty="0" smtClean="0">
                <a:solidFill>
                  <a:srgbClr val="000000"/>
                </a:solidFill>
                <a:effectLst/>
              </a:rPr>
              <a:t>Second slide shows that New exceeds Old by the second week</a:t>
            </a:r>
          </a:p>
          <a:p>
            <a:pPr marL="742861" lvl="1" indent="-285716">
              <a:buFont typeface="Arial"/>
              <a:buChar char="•"/>
            </a:pPr>
            <a:r>
              <a:rPr lang="en-US" dirty="0" smtClean="0">
                <a:solidFill>
                  <a:srgbClr val="000000"/>
                </a:solidFill>
                <a:effectLst/>
              </a:rPr>
              <a:t>Notice scale is 10’s of dollars</a:t>
            </a:r>
          </a:p>
          <a:p>
            <a:pPr>
              <a:buFont typeface="Arial"/>
              <a:buChar char="•"/>
            </a:pPr>
            <a:r>
              <a:rPr lang="en-US" dirty="0" smtClean="0">
                <a:solidFill>
                  <a:srgbClr val="000000"/>
                </a:solidFill>
                <a:effectLst/>
              </a:rPr>
              <a:t>Third slide shows that New is into the 1000’s of dollars</a:t>
            </a:r>
          </a:p>
          <a:p>
            <a:pPr marL="742861" lvl="1" indent="-285716">
              <a:buFont typeface="Arial"/>
              <a:buChar char="•"/>
            </a:pPr>
            <a:r>
              <a:rPr lang="en-US" dirty="0" smtClean="0">
                <a:solidFill>
                  <a:srgbClr val="000000"/>
                </a:solidFill>
                <a:effectLst/>
              </a:rPr>
              <a:t>Old looks like a flat-line on this scale</a:t>
            </a:r>
          </a:p>
          <a:p>
            <a:pPr>
              <a:buFont typeface="Arial"/>
              <a:buChar char="•"/>
            </a:pPr>
            <a:r>
              <a:rPr lang="en-US" dirty="0" smtClean="0">
                <a:solidFill>
                  <a:srgbClr val="000000"/>
                </a:solidFill>
                <a:effectLst/>
              </a:rPr>
              <a:t>Last slide shows entire month</a:t>
            </a:r>
          </a:p>
          <a:p>
            <a:pPr marL="742861" lvl="1" indent="-285716">
              <a:buFont typeface="Arial"/>
              <a:buChar char="•"/>
            </a:pPr>
            <a:r>
              <a:rPr lang="en-US" dirty="0" smtClean="0">
                <a:solidFill>
                  <a:srgbClr val="000000"/>
                </a:solidFill>
                <a:effectLst/>
              </a:rPr>
              <a:t>Scale now reaches in the millions of dollar range</a:t>
            </a:r>
          </a:p>
        </p:txBody>
      </p:sp>
      <p:sp>
        <p:nvSpPr>
          <p:cNvPr id="4" name="Slide Number Placeholder 3"/>
          <p:cNvSpPr>
            <a:spLocks noGrp="1"/>
          </p:cNvSpPr>
          <p:nvPr>
            <p:ph type="sldNum" sz="quarter" idx="10"/>
          </p:nvPr>
        </p:nvSpPr>
        <p:spPr/>
        <p:txBody>
          <a:bodyPr/>
          <a:lstStyle/>
          <a:p>
            <a:fld id="{1B0D41A3-1F29-438C-BDEF-0DCCD83287C5}" type="slidenum">
              <a:rPr lang="en-US" smtClean="0"/>
              <a:pPr/>
              <a:t>11</a:t>
            </a:fld>
            <a:endParaRPr lang="en-US"/>
          </a:p>
        </p:txBody>
      </p:sp>
    </p:spTree>
    <p:extLst>
      <p:ext uri="{BB962C8B-B14F-4D97-AF65-F5344CB8AC3E}">
        <p14:creationId xmlns:p14="http://schemas.microsoft.com/office/powerpoint/2010/main" xmlns="" val="2559544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Allowance Graphs (slides 7 to 10)</a:t>
            </a:r>
          </a:p>
          <a:p>
            <a:pPr>
              <a:buFont typeface="Arial"/>
              <a:buChar char="•"/>
            </a:pPr>
            <a:r>
              <a:rPr lang="en-US" dirty="0" smtClean="0">
                <a:solidFill>
                  <a:srgbClr val="000000"/>
                </a:solidFill>
                <a:effectLst/>
              </a:rPr>
              <a:t>Next four slide graphically show both allowance schemes over the month</a:t>
            </a:r>
          </a:p>
          <a:p>
            <a:pPr>
              <a:buFont typeface="Arial"/>
              <a:buChar char="•"/>
            </a:pPr>
            <a:r>
              <a:rPr lang="en-US" dirty="0" smtClean="0">
                <a:solidFill>
                  <a:srgbClr val="000000"/>
                </a:solidFill>
                <a:effectLst/>
              </a:rPr>
              <a:t>First slide shows Old allowance is higher than New</a:t>
            </a:r>
          </a:p>
          <a:p>
            <a:pPr marL="742861" lvl="1" indent="-285716">
              <a:buFont typeface="Arial"/>
              <a:buChar char="•"/>
            </a:pPr>
            <a:r>
              <a:rPr lang="en-US" b="0" dirty="0" smtClean="0">
                <a:solidFill>
                  <a:srgbClr val="000000"/>
                </a:solidFill>
                <a:effectLst/>
              </a:rPr>
              <a:t>Notice scale is in low dollars</a:t>
            </a:r>
          </a:p>
          <a:p>
            <a:pPr>
              <a:buFont typeface="Arial"/>
              <a:buChar char="•"/>
            </a:pPr>
            <a:r>
              <a:rPr lang="en-US" b="1" dirty="0" smtClean="0">
                <a:solidFill>
                  <a:srgbClr val="000000"/>
                </a:solidFill>
                <a:effectLst/>
              </a:rPr>
              <a:t>Second slide shows that New exceeds Old by the second week</a:t>
            </a:r>
          </a:p>
          <a:p>
            <a:pPr marL="742861" lvl="1" indent="-285716">
              <a:buFont typeface="Arial"/>
              <a:buChar char="•"/>
            </a:pPr>
            <a:r>
              <a:rPr lang="en-US" b="1" dirty="0" smtClean="0">
                <a:solidFill>
                  <a:srgbClr val="000000"/>
                </a:solidFill>
                <a:effectLst/>
              </a:rPr>
              <a:t>Notice scale is 10’s of dollars</a:t>
            </a:r>
          </a:p>
          <a:p>
            <a:pPr>
              <a:buFont typeface="Arial"/>
              <a:buChar char="•"/>
            </a:pPr>
            <a:r>
              <a:rPr lang="en-US" dirty="0" smtClean="0">
                <a:solidFill>
                  <a:srgbClr val="000000"/>
                </a:solidFill>
                <a:effectLst/>
              </a:rPr>
              <a:t>Third slide shows that New is into the 1000’s of dollars</a:t>
            </a:r>
          </a:p>
          <a:p>
            <a:pPr marL="742861" lvl="1" indent="-285716">
              <a:buFont typeface="Arial"/>
              <a:buChar char="•"/>
            </a:pPr>
            <a:r>
              <a:rPr lang="en-US" dirty="0" smtClean="0">
                <a:solidFill>
                  <a:srgbClr val="000000"/>
                </a:solidFill>
                <a:effectLst/>
              </a:rPr>
              <a:t>Old looks like a flat-line on this scale</a:t>
            </a:r>
          </a:p>
          <a:p>
            <a:pPr>
              <a:buFont typeface="Arial"/>
              <a:buChar char="•"/>
            </a:pPr>
            <a:r>
              <a:rPr lang="en-US" dirty="0" smtClean="0">
                <a:solidFill>
                  <a:srgbClr val="000000"/>
                </a:solidFill>
                <a:effectLst/>
              </a:rPr>
              <a:t>Last slide shows entire month</a:t>
            </a:r>
          </a:p>
          <a:p>
            <a:pPr marL="742861" lvl="1" indent="-285716">
              <a:buFont typeface="Arial"/>
              <a:buChar char="•"/>
            </a:pPr>
            <a:r>
              <a:rPr lang="en-US" dirty="0" smtClean="0">
                <a:solidFill>
                  <a:srgbClr val="000000"/>
                </a:solidFill>
                <a:effectLst/>
              </a:rPr>
              <a:t>Scale now reaches in the millions of dollar range</a:t>
            </a:r>
          </a:p>
          <a:p>
            <a:endParaRPr lang="en-US" dirty="0"/>
          </a:p>
        </p:txBody>
      </p:sp>
      <p:sp>
        <p:nvSpPr>
          <p:cNvPr id="4" name="Slide Number Placeholder 3"/>
          <p:cNvSpPr>
            <a:spLocks noGrp="1"/>
          </p:cNvSpPr>
          <p:nvPr>
            <p:ph type="sldNum" sz="quarter" idx="10"/>
          </p:nvPr>
        </p:nvSpPr>
        <p:spPr/>
        <p:txBody>
          <a:bodyPr/>
          <a:lstStyle/>
          <a:p>
            <a:fld id="{1B0D41A3-1F29-438C-BDEF-0DCCD83287C5}" type="slidenum">
              <a:rPr lang="en-US" smtClean="0"/>
              <a:pPr/>
              <a:t>12</a:t>
            </a:fld>
            <a:endParaRPr lang="en-US"/>
          </a:p>
        </p:txBody>
      </p:sp>
    </p:spTree>
    <p:extLst>
      <p:ext uri="{BB962C8B-B14F-4D97-AF65-F5344CB8AC3E}">
        <p14:creationId xmlns:p14="http://schemas.microsoft.com/office/powerpoint/2010/main" xmlns="" val="3641806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Allowance Graphs (slides 7 to 10)</a:t>
            </a:r>
          </a:p>
          <a:p>
            <a:pPr>
              <a:buFont typeface="Arial"/>
              <a:buChar char="•"/>
            </a:pPr>
            <a:r>
              <a:rPr lang="en-US" dirty="0" smtClean="0">
                <a:solidFill>
                  <a:srgbClr val="000000"/>
                </a:solidFill>
                <a:effectLst/>
              </a:rPr>
              <a:t>Next four slide graphically show both allowance schemes over the month</a:t>
            </a:r>
          </a:p>
          <a:p>
            <a:pPr>
              <a:buFont typeface="Arial"/>
              <a:buChar char="•"/>
            </a:pPr>
            <a:r>
              <a:rPr lang="en-US" dirty="0" smtClean="0">
                <a:solidFill>
                  <a:srgbClr val="000000"/>
                </a:solidFill>
                <a:effectLst/>
              </a:rPr>
              <a:t>First slide shows Old allowance is higher than New</a:t>
            </a:r>
          </a:p>
          <a:p>
            <a:pPr marL="742861" lvl="1" indent="-285716">
              <a:buFont typeface="Arial"/>
              <a:buChar char="•"/>
            </a:pPr>
            <a:r>
              <a:rPr lang="en-US" dirty="0" smtClean="0">
                <a:solidFill>
                  <a:srgbClr val="000000"/>
                </a:solidFill>
                <a:effectLst/>
              </a:rPr>
              <a:t>Notice scale is in low dollars</a:t>
            </a:r>
          </a:p>
          <a:p>
            <a:pPr>
              <a:buFont typeface="Arial"/>
              <a:buChar char="•"/>
            </a:pPr>
            <a:r>
              <a:rPr lang="en-US" dirty="0" smtClean="0">
                <a:solidFill>
                  <a:srgbClr val="000000"/>
                </a:solidFill>
                <a:effectLst/>
              </a:rPr>
              <a:t>Second slide shows that New exceeds Old by the second week</a:t>
            </a:r>
          </a:p>
          <a:p>
            <a:pPr marL="742861" lvl="1" indent="-285716">
              <a:buFont typeface="Arial"/>
              <a:buChar char="•"/>
            </a:pPr>
            <a:r>
              <a:rPr lang="en-US" dirty="0" smtClean="0">
                <a:solidFill>
                  <a:srgbClr val="000000"/>
                </a:solidFill>
                <a:effectLst/>
              </a:rPr>
              <a:t>Notice scale is 10’s of dollars</a:t>
            </a:r>
          </a:p>
          <a:p>
            <a:pPr>
              <a:buFont typeface="Arial"/>
              <a:buChar char="•"/>
            </a:pPr>
            <a:r>
              <a:rPr lang="en-US" b="1" dirty="0" smtClean="0">
                <a:solidFill>
                  <a:srgbClr val="000000"/>
                </a:solidFill>
                <a:effectLst/>
              </a:rPr>
              <a:t>Third slide shows that New is into the 1000’s of dollars</a:t>
            </a:r>
          </a:p>
          <a:p>
            <a:pPr marL="742861" lvl="1" indent="-285716">
              <a:buFont typeface="Arial"/>
              <a:buChar char="•"/>
            </a:pPr>
            <a:r>
              <a:rPr lang="en-US" b="1" dirty="0" smtClean="0">
                <a:solidFill>
                  <a:srgbClr val="000000"/>
                </a:solidFill>
                <a:effectLst/>
              </a:rPr>
              <a:t>Old looks like a flat-line on this scale</a:t>
            </a:r>
          </a:p>
          <a:p>
            <a:pPr>
              <a:buFont typeface="Arial"/>
              <a:buChar char="•"/>
            </a:pPr>
            <a:r>
              <a:rPr lang="en-US" dirty="0" smtClean="0">
                <a:solidFill>
                  <a:srgbClr val="000000"/>
                </a:solidFill>
                <a:effectLst/>
              </a:rPr>
              <a:t>Last slide shows entire month</a:t>
            </a:r>
          </a:p>
          <a:p>
            <a:pPr marL="742861" lvl="1" indent="-285716">
              <a:buFont typeface="Arial"/>
              <a:buChar char="•"/>
            </a:pPr>
            <a:r>
              <a:rPr lang="en-US" dirty="0" smtClean="0">
                <a:solidFill>
                  <a:srgbClr val="000000"/>
                </a:solidFill>
                <a:effectLst/>
              </a:rPr>
              <a:t>Scale now reaches in the millions of dollar range</a:t>
            </a:r>
          </a:p>
          <a:p>
            <a:endParaRPr lang="en-US" dirty="0"/>
          </a:p>
        </p:txBody>
      </p:sp>
      <p:sp>
        <p:nvSpPr>
          <p:cNvPr id="4" name="Slide Number Placeholder 3"/>
          <p:cNvSpPr>
            <a:spLocks noGrp="1"/>
          </p:cNvSpPr>
          <p:nvPr>
            <p:ph type="sldNum" sz="quarter" idx="10"/>
          </p:nvPr>
        </p:nvSpPr>
        <p:spPr/>
        <p:txBody>
          <a:bodyPr/>
          <a:lstStyle/>
          <a:p>
            <a:fld id="{1B0D41A3-1F29-438C-BDEF-0DCCD83287C5}" type="slidenum">
              <a:rPr lang="en-US" smtClean="0"/>
              <a:pPr/>
              <a:t>13</a:t>
            </a:fld>
            <a:endParaRPr lang="en-US"/>
          </a:p>
        </p:txBody>
      </p:sp>
    </p:spTree>
    <p:extLst>
      <p:ext uri="{BB962C8B-B14F-4D97-AF65-F5344CB8AC3E}">
        <p14:creationId xmlns:p14="http://schemas.microsoft.com/office/powerpoint/2010/main" xmlns="" val="2323122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Allowance Graphs (slides 7 to 10)</a:t>
            </a:r>
          </a:p>
          <a:p>
            <a:pPr>
              <a:buFont typeface="Arial"/>
              <a:buChar char="•"/>
            </a:pPr>
            <a:r>
              <a:rPr lang="en-US" dirty="0" smtClean="0">
                <a:solidFill>
                  <a:srgbClr val="000000"/>
                </a:solidFill>
                <a:effectLst/>
              </a:rPr>
              <a:t>Next four slide graphically show both allowance schemes over the month</a:t>
            </a:r>
          </a:p>
          <a:p>
            <a:pPr>
              <a:buFont typeface="Arial"/>
              <a:buChar char="•"/>
            </a:pPr>
            <a:r>
              <a:rPr lang="en-US" dirty="0" smtClean="0">
                <a:solidFill>
                  <a:srgbClr val="000000"/>
                </a:solidFill>
                <a:effectLst/>
              </a:rPr>
              <a:t>First slide shows Old allowance is higher than New</a:t>
            </a:r>
          </a:p>
          <a:p>
            <a:pPr marL="742861" lvl="1" indent="-285716">
              <a:buFont typeface="Arial"/>
              <a:buChar char="•"/>
            </a:pPr>
            <a:r>
              <a:rPr lang="en-US" dirty="0" smtClean="0">
                <a:solidFill>
                  <a:srgbClr val="000000"/>
                </a:solidFill>
                <a:effectLst/>
              </a:rPr>
              <a:t>Notice scale is in low dollars</a:t>
            </a:r>
          </a:p>
          <a:p>
            <a:pPr>
              <a:buFont typeface="Arial"/>
              <a:buChar char="•"/>
            </a:pPr>
            <a:r>
              <a:rPr lang="en-US" dirty="0" smtClean="0">
                <a:solidFill>
                  <a:srgbClr val="000000"/>
                </a:solidFill>
                <a:effectLst/>
              </a:rPr>
              <a:t>Second slide shows that New exceeds Old by the second week</a:t>
            </a:r>
          </a:p>
          <a:p>
            <a:pPr marL="742861" lvl="1" indent="-285716">
              <a:buFont typeface="Arial"/>
              <a:buChar char="•"/>
            </a:pPr>
            <a:r>
              <a:rPr lang="en-US" dirty="0" smtClean="0">
                <a:solidFill>
                  <a:srgbClr val="000000"/>
                </a:solidFill>
                <a:effectLst/>
              </a:rPr>
              <a:t>Notice scale is 10’s of dollars</a:t>
            </a:r>
          </a:p>
          <a:p>
            <a:pPr>
              <a:buFont typeface="Arial"/>
              <a:buChar char="•"/>
            </a:pPr>
            <a:r>
              <a:rPr lang="en-US" dirty="0" smtClean="0">
                <a:solidFill>
                  <a:srgbClr val="000000"/>
                </a:solidFill>
                <a:effectLst/>
              </a:rPr>
              <a:t>Third slide shows that New is into the 1000’s of dollars</a:t>
            </a:r>
          </a:p>
          <a:p>
            <a:pPr marL="742861" lvl="1" indent="-285716">
              <a:buFont typeface="Arial"/>
              <a:buChar char="•"/>
            </a:pPr>
            <a:r>
              <a:rPr lang="en-US" dirty="0" smtClean="0">
                <a:solidFill>
                  <a:srgbClr val="000000"/>
                </a:solidFill>
                <a:effectLst/>
              </a:rPr>
              <a:t>Old looks like a flat-line on this scale</a:t>
            </a:r>
          </a:p>
          <a:p>
            <a:pPr>
              <a:buFont typeface="Arial"/>
              <a:buChar char="•"/>
            </a:pPr>
            <a:r>
              <a:rPr lang="en-US" b="1" dirty="0" smtClean="0">
                <a:solidFill>
                  <a:srgbClr val="000000"/>
                </a:solidFill>
                <a:effectLst/>
              </a:rPr>
              <a:t>Last slide shows entire month</a:t>
            </a:r>
          </a:p>
          <a:p>
            <a:pPr marL="742861" lvl="1" indent="-285716">
              <a:buFont typeface="Arial"/>
              <a:buChar char="•"/>
            </a:pPr>
            <a:r>
              <a:rPr lang="en-US" b="1" dirty="0" smtClean="0">
                <a:solidFill>
                  <a:srgbClr val="000000"/>
                </a:solidFill>
                <a:effectLst/>
              </a:rPr>
              <a:t>Scale now reaches in the millions of dollar range</a:t>
            </a:r>
          </a:p>
          <a:p>
            <a:endParaRPr lang="en-US" dirty="0"/>
          </a:p>
        </p:txBody>
      </p:sp>
      <p:sp>
        <p:nvSpPr>
          <p:cNvPr id="4" name="Slide Number Placeholder 3"/>
          <p:cNvSpPr>
            <a:spLocks noGrp="1"/>
          </p:cNvSpPr>
          <p:nvPr>
            <p:ph type="sldNum" sz="quarter" idx="10"/>
          </p:nvPr>
        </p:nvSpPr>
        <p:spPr/>
        <p:txBody>
          <a:bodyPr/>
          <a:lstStyle/>
          <a:p>
            <a:fld id="{1B0D41A3-1F29-438C-BDEF-0DCCD83287C5}" type="slidenum">
              <a:rPr lang="en-US" smtClean="0"/>
              <a:pPr/>
              <a:t>14</a:t>
            </a:fld>
            <a:endParaRPr lang="en-US"/>
          </a:p>
        </p:txBody>
      </p:sp>
    </p:spTree>
    <p:extLst>
      <p:ext uri="{BB962C8B-B14F-4D97-AF65-F5344CB8AC3E}">
        <p14:creationId xmlns:p14="http://schemas.microsoft.com/office/powerpoint/2010/main" xmlns="" val="2198198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Back to Moore’s Law graph (slide 11)</a:t>
            </a:r>
          </a:p>
          <a:p>
            <a:pPr>
              <a:buFont typeface="Arial"/>
              <a:buChar char="•"/>
            </a:pPr>
            <a:r>
              <a:rPr lang="en-US" dirty="0" smtClean="0">
                <a:solidFill>
                  <a:srgbClr val="000000"/>
                </a:solidFill>
                <a:effectLst/>
              </a:rPr>
              <a:t>While two years seems like a long time for something to double…</a:t>
            </a:r>
          </a:p>
          <a:p>
            <a:pPr>
              <a:buFont typeface="Arial"/>
              <a:buChar char="•"/>
            </a:pPr>
            <a:r>
              <a:rPr lang="en-US" dirty="0" smtClean="0">
                <a:solidFill>
                  <a:srgbClr val="000000"/>
                </a:solidFill>
                <a:effectLst/>
              </a:rPr>
              <a:t>Engineers have been at this for about 50 years</a:t>
            </a:r>
          </a:p>
          <a:p>
            <a:pPr marL="742861" lvl="1" indent="-285716">
              <a:buFont typeface="Arial"/>
              <a:buChar char="•"/>
            </a:pPr>
            <a:r>
              <a:rPr lang="en-US" dirty="0" smtClean="0">
                <a:solidFill>
                  <a:srgbClr val="000000"/>
                </a:solidFill>
                <a:effectLst/>
              </a:rPr>
              <a:t>So, just like the allowance example , there have been many doublings</a:t>
            </a:r>
          </a:p>
          <a:p>
            <a:endParaRPr lang="en-US" dirty="0"/>
          </a:p>
        </p:txBody>
      </p:sp>
      <p:sp>
        <p:nvSpPr>
          <p:cNvPr id="4" name="Slide Number Placeholder 3"/>
          <p:cNvSpPr>
            <a:spLocks noGrp="1"/>
          </p:cNvSpPr>
          <p:nvPr>
            <p:ph type="sldNum" sz="quarter" idx="10"/>
          </p:nvPr>
        </p:nvSpPr>
        <p:spPr/>
        <p:txBody>
          <a:bodyPr/>
          <a:lstStyle/>
          <a:p>
            <a:fld id="{1B0D41A3-1F29-438C-BDEF-0DCCD83287C5}" type="slidenum">
              <a:rPr lang="en-US" smtClean="0"/>
              <a:pPr/>
              <a:t>15</a:t>
            </a:fld>
            <a:endParaRPr lang="en-US"/>
          </a:p>
        </p:txBody>
      </p:sp>
    </p:spTree>
    <p:extLst>
      <p:ext uri="{BB962C8B-B14F-4D97-AF65-F5344CB8AC3E}">
        <p14:creationId xmlns:p14="http://schemas.microsoft.com/office/powerpoint/2010/main" xmlns="" val="4269476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Moore’s Law Graphs (slides 12 to 24)</a:t>
            </a:r>
          </a:p>
          <a:p>
            <a:pPr>
              <a:buFont typeface="Arial"/>
              <a:buChar char="•"/>
            </a:pPr>
            <a:r>
              <a:rPr lang="en-US" sz="1100" b="1" dirty="0">
                <a:solidFill>
                  <a:srgbClr val="000000"/>
                </a:solidFill>
              </a:rPr>
              <a:t>70’s – kept on doubling as Moore speculated</a:t>
            </a:r>
          </a:p>
          <a:p>
            <a:pPr marL="742861" lvl="1" indent="-285716">
              <a:buFont typeface="Arial"/>
              <a:buChar char="•"/>
            </a:pPr>
            <a:r>
              <a:rPr lang="en-US" sz="1100" b="1" dirty="0">
                <a:solidFill>
                  <a:srgbClr val="000000"/>
                </a:solidFill>
              </a:rPr>
              <a:t>Notice scale changes to 10’s of thousands of transistors on a single chip</a:t>
            </a:r>
          </a:p>
          <a:p>
            <a:pPr marL="742861" lvl="1" indent="-285716">
              <a:buFont typeface="Arial"/>
              <a:buChar char="•"/>
            </a:pPr>
            <a:r>
              <a:rPr lang="en-US" sz="1100" b="1" dirty="0">
                <a:solidFill>
                  <a:srgbClr val="000000"/>
                </a:solidFill>
              </a:rPr>
              <a:t>First portable calculator; 4 functions, $500</a:t>
            </a:r>
          </a:p>
          <a:p>
            <a:pPr marL="1142863" lvl="2" indent="-228572">
              <a:buFont typeface="Arial"/>
              <a:buChar char="•"/>
            </a:pPr>
            <a:r>
              <a:rPr lang="en-US" sz="1100" b="1" dirty="0">
                <a:solidFill>
                  <a:srgbClr val="000000"/>
                </a:solidFill>
              </a:rPr>
              <a:t>Ask students for examples of better/faster/cheaper calculators</a:t>
            </a:r>
          </a:p>
          <a:p>
            <a:pPr marL="742861" lvl="1" indent="-285716">
              <a:buFont typeface="Arial"/>
              <a:buChar char="•"/>
            </a:pPr>
            <a:r>
              <a:rPr lang="en-US" sz="1100" b="1" dirty="0">
                <a:solidFill>
                  <a:srgbClr val="000000"/>
                </a:solidFill>
              </a:rPr>
              <a:t>First Video Game; Pong – only in arcades at this time (too expensive for homes)</a:t>
            </a:r>
          </a:p>
          <a:p>
            <a:pPr marL="1142863" lvl="2" indent="-228572">
              <a:buFont typeface="Arial"/>
              <a:buChar char="•"/>
            </a:pPr>
            <a:r>
              <a:rPr lang="en-US" sz="1100" b="1" dirty="0">
                <a:solidFill>
                  <a:srgbClr val="000000"/>
                </a:solidFill>
              </a:rPr>
              <a:t>Ask students for examples of better/faster/cheaper video games\</a:t>
            </a:r>
          </a:p>
          <a:p>
            <a:pPr marL="914290" lvl="2"/>
            <a:endParaRPr lang="en-US" sz="200" b="1" dirty="0">
              <a:solidFill>
                <a:srgbClr val="000000"/>
              </a:solidFill>
            </a:endParaRPr>
          </a:p>
          <a:p>
            <a:pPr>
              <a:buFont typeface="Arial"/>
              <a:buChar char="•"/>
            </a:pPr>
            <a:r>
              <a:rPr lang="en-US" sz="700" dirty="0">
                <a:solidFill>
                  <a:srgbClr val="000000"/>
                </a:solidFill>
              </a:rPr>
              <a:t>80’s – kept on doubling</a:t>
            </a:r>
          </a:p>
          <a:p>
            <a:pPr marL="742861" lvl="1" indent="-285716">
              <a:buFont typeface="Arial"/>
              <a:buChar char="•"/>
            </a:pPr>
            <a:r>
              <a:rPr lang="en-US" sz="700" dirty="0">
                <a:solidFill>
                  <a:srgbClr val="000000"/>
                </a:solidFill>
              </a:rPr>
              <a:t>Notice scale changes to millions of transistors on a single chip</a:t>
            </a:r>
          </a:p>
          <a:p>
            <a:pPr marL="742861" lvl="1" indent="-285716">
              <a:buFont typeface="Arial"/>
              <a:buChar char="•"/>
            </a:pPr>
            <a:r>
              <a:rPr lang="en-US" sz="700" dirty="0">
                <a:solidFill>
                  <a:srgbClr val="000000"/>
                </a:solidFill>
              </a:rPr>
              <a:t>First PC; No hard drive or mouse, $3,700</a:t>
            </a:r>
          </a:p>
          <a:p>
            <a:pPr marL="1142863" lvl="2" indent="-228572">
              <a:buFont typeface="Arial"/>
              <a:buChar char="•"/>
            </a:pPr>
            <a:r>
              <a:rPr lang="en-US" sz="700" dirty="0">
                <a:solidFill>
                  <a:srgbClr val="000000"/>
                </a:solidFill>
              </a:rPr>
              <a:t>Ask students for examples of better/faster/cheaper computers</a:t>
            </a:r>
          </a:p>
          <a:p>
            <a:pPr marL="742861" lvl="1" indent="-285716">
              <a:buFont typeface="Arial"/>
              <a:buChar char="•"/>
            </a:pPr>
            <a:r>
              <a:rPr lang="en-US" sz="700" dirty="0">
                <a:solidFill>
                  <a:srgbClr val="000000"/>
                </a:solidFill>
              </a:rPr>
              <a:t>First “Portable” computer; tiny monitor, 28 </a:t>
            </a:r>
            <a:r>
              <a:rPr lang="en-US" sz="700" dirty="0" err="1">
                <a:solidFill>
                  <a:srgbClr val="000000"/>
                </a:solidFill>
              </a:rPr>
              <a:t>lb</a:t>
            </a:r>
            <a:r>
              <a:rPr lang="en-US" sz="700" dirty="0">
                <a:solidFill>
                  <a:srgbClr val="000000"/>
                </a:solidFill>
              </a:rPr>
              <a:t> (“luggable” PC), $ 3,500</a:t>
            </a:r>
          </a:p>
          <a:p>
            <a:pPr marL="1142863" lvl="2" indent="-228572">
              <a:buFont typeface="Arial"/>
              <a:buChar char="•"/>
            </a:pPr>
            <a:r>
              <a:rPr lang="en-US" sz="700" dirty="0">
                <a:solidFill>
                  <a:srgbClr val="000000"/>
                </a:solidFill>
              </a:rPr>
              <a:t>Ask students for examples of better/faster/cheaper laptops</a:t>
            </a:r>
          </a:p>
          <a:p>
            <a:pPr marL="742861" lvl="1" indent="-285716">
              <a:buFont typeface="Arial"/>
              <a:buChar char="•"/>
            </a:pPr>
            <a:r>
              <a:rPr lang="en-US" sz="700" dirty="0">
                <a:solidFill>
                  <a:srgbClr val="000000"/>
                </a:solidFill>
              </a:rPr>
              <a:t>First Mobile Phone; Big, heavy, $4,000</a:t>
            </a:r>
          </a:p>
          <a:p>
            <a:pPr marL="1142863" lvl="2" indent="-228572">
              <a:buFont typeface="Arial"/>
              <a:buChar char="•"/>
            </a:pPr>
            <a:r>
              <a:rPr lang="en-US" sz="700" dirty="0">
                <a:solidFill>
                  <a:srgbClr val="000000"/>
                </a:solidFill>
              </a:rPr>
              <a:t>Ask students for examples of better/faster/cheaper cell phones</a:t>
            </a:r>
          </a:p>
          <a:p>
            <a:pPr>
              <a:buFont typeface="Arial"/>
              <a:buChar char="•"/>
            </a:pPr>
            <a:r>
              <a:rPr lang="en-US" sz="700" dirty="0">
                <a:solidFill>
                  <a:srgbClr val="000000"/>
                </a:solidFill>
              </a:rPr>
              <a:t>90’s – kept on doubling</a:t>
            </a:r>
          </a:p>
          <a:p>
            <a:pPr marL="742861" lvl="1" indent="-285716">
              <a:buFont typeface="Arial"/>
              <a:buChar char="•"/>
            </a:pPr>
            <a:r>
              <a:rPr lang="en-US" sz="700" dirty="0">
                <a:solidFill>
                  <a:srgbClr val="000000"/>
                </a:solidFill>
              </a:rPr>
              <a:t>Notice scale changes to 10’s of millions of transistors on a single chip</a:t>
            </a:r>
          </a:p>
          <a:p>
            <a:pPr marL="742861" lvl="1" indent="-285716">
              <a:buFont typeface="Arial"/>
              <a:buChar char="•"/>
            </a:pPr>
            <a:r>
              <a:rPr lang="en-US" sz="700" dirty="0">
                <a:solidFill>
                  <a:srgbClr val="000000"/>
                </a:solidFill>
              </a:rPr>
              <a:t>First digital camera; 1 </a:t>
            </a:r>
            <a:r>
              <a:rPr lang="en-US" sz="700" dirty="0" err="1">
                <a:solidFill>
                  <a:srgbClr val="000000"/>
                </a:solidFill>
              </a:rPr>
              <a:t>MegaPixel</a:t>
            </a:r>
            <a:r>
              <a:rPr lang="en-US" sz="700" dirty="0">
                <a:solidFill>
                  <a:srgbClr val="000000"/>
                </a:solidFill>
              </a:rPr>
              <a:t>; $13,000</a:t>
            </a:r>
          </a:p>
          <a:p>
            <a:pPr marL="1142863" lvl="2" indent="-228572">
              <a:buFont typeface="Arial"/>
              <a:buChar char="•"/>
            </a:pPr>
            <a:r>
              <a:rPr lang="en-US" sz="700" dirty="0">
                <a:solidFill>
                  <a:srgbClr val="000000"/>
                </a:solidFill>
              </a:rPr>
              <a:t>Ask students for examples of better/faster/cheaper camera</a:t>
            </a:r>
          </a:p>
          <a:p>
            <a:pPr marL="742861" lvl="1" indent="-285716">
              <a:buFont typeface="Arial"/>
              <a:buChar char="•"/>
            </a:pPr>
            <a:r>
              <a:rPr lang="en-US" sz="700" dirty="0">
                <a:solidFill>
                  <a:srgbClr val="000000"/>
                </a:solidFill>
              </a:rPr>
              <a:t>First MP3 Player; only held 4 CD quality songs</a:t>
            </a:r>
          </a:p>
          <a:p>
            <a:pPr marL="1142863" lvl="2" indent="-228572">
              <a:buFont typeface="Arial"/>
              <a:buChar char="•"/>
            </a:pPr>
            <a:r>
              <a:rPr lang="en-US" sz="700" dirty="0">
                <a:solidFill>
                  <a:srgbClr val="000000"/>
                </a:solidFill>
              </a:rPr>
              <a:t>It had a memory slot, like a camera today, so you could use multiple memory cards</a:t>
            </a:r>
          </a:p>
          <a:p>
            <a:pPr marL="1142863" lvl="2" indent="-228572">
              <a:buFont typeface="Arial"/>
              <a:buChar char="•"/>
            </a:pPr>
            <a:r>
              <a:rPr lang="en-US" sz="700" dirty="0">
                <a:solidFill>
                  <a:srgbClr val="000000"/>
                </a:solidFill>
              </a:rPr>
              <a:t>Look at graph – only 16Mb memory cards at that time</a:t>
            </a:r>
          </a:p>
          <a:p>
            <a:pPr marL="1600007" lvl="3" indent="-228572">
              <a:buFont typeface="Arial"/>
              <a:buChar char="•"/>
            </a:pPr>
            <a:r>
              <a:rPr lang="en-US" sz="700" dirty="0">
                <a:solidFill>
                  <a:srgbClr val="000000"/>
                </a:solidFill>
              </a:rPr>
              <a:t>Songs are ~ 1MB/minutes at CD quality, so 16Mb = 4 songs</a:t>
            </a:r>
          </a:p>
          <a:p>
            <a:pPr marL="1142863" lvl="2" indent="-228572">
              <a:buFont typeface="Arial"/>
              <a:buChar char="•"/>
            </a:pPr>
            <a:r>
              <a:rPr lang="en-US" sz="700" dirty="0">
                <a:solidFill>
                  <a:srgbClr val="000000"/>
                </a:solidFill>
              </a:rPr>
              <a:t>One could choose lower quality sounds, to get more songs on card</a:t>
            </a:r>
          </a:p>
          <a:p>
            <a:pPr marL="1142863" lvl="2" indent="-228572">
              <a:buFont typeface="Arial"/>
              <a:buChar char="•"/>
            </a:pPr>
            <a:r>
              <a:rPr lang="en-US" sz="700" dirty="0">
                <a:solidFill>
                  <a:srgbClr val="000000"/>
                </a:solidFill>
              </a:rPr>
              <a:t>Ask students for examples of better/faster/cheaper MP3 players/iPods</a:t>
            </a:r>
          </a:p>
          <a:p>
            <a:pPr marL="1142863" lvl="2" indent="-228572">
              <a:buFont typeface="Arial"/>
              <a:buChar char="•"/>
            </a:pPr>
            <a:r>
              <a:rPr lang="en-US" sz="700" dirty="0">
                <a:solidFill>
                  <a:srgbClr val="000000"/>
                </a:solidFill>
              </a:rPr>
              <a:t>Ask students if they have noticed you can buy twice as big a memory card for the same price as the old one about every two years</a:t>
            </a:r>
          </a:p>
          <a:p>
            <a:pPr marL="1600007" lvl="3" indent="-228572">
              <a:buFont typeface="Arial"/>
              <a:buChar char="•"/>
            </a:pPr>
            <a:r>
              <a:rPr lang="en-US" sz="700" dirty="0">
                <a:solidFill>
                  <a:srgbClr val="000000"/>
                </a:solidFill>
              </a:rPr>
              <a:t>That’s Moore’s Law at work in the memory chip industry</a:t>
            </a:r>
          </a:p>
          <a:p>
            <a:pPr>
              <a:buFont typeface="Arial"/>
              <a:buChar char="•"/>
            </a:pPr>
            <a:r>
              <a:rPr lang="en-US" sz="700" dirty="0">
                <a:solidFill>
                  <a:srgbClr val="000000"/>
                </a:solidFill>
              </a:rPr>
              <a:t>21</a:t>
            </a:r>
            <a:r>
              <a:rPr lang="en-US" sz="700" baseline="30000" dirty="0">
                <a:solidFill>
                  <a:srgbClr val="000000"/>
                </a:solidFill>
              </a:rPr>
              <a:t>st</a:t>
            </a:r>
            <a:r>
              <a:rPr lang="en-US" sz="700" dirty="0">
                <a:solidFill>
                  <a:srgbClr val="000000"/>
                </a:solidFill>
              </a:rPr>
              <a:t> Century – keeps on going….</a:t>
            </a:r>
          </a:p>
          <a:p>
            <a:pPr marL="742861" lvl="1" indent="-285716">
              <a:buFont typeface="Arial"/>
              <a:buChar char="•"/>
            </a:pPr>
            <a:r>
              <a:rPr lang="en-US" sz="700" dirty="0">
                <a:solidFill>
                  <a:srgbClr val="000000"/>
                </a:solidFill>
              </a:rPr>
              <a:t>Notice scale changes to 100’s of millions of transistors on a single chip</a:t>
            </a:r>
          </a:p>
          <a:p>
            <a:pPr marL="742861" lvl="1" indent="-285716">
              <a:buFont typeface="Arial"/>
              <a:buChar char="•"/>
            </a:pPr>
            <a:r>
              <a:rPr lang="en-US" sz="700" dirty="0">
                <a:solidFill>
                  <a:srgbClr val="000000"/>
                </a:solidFill>
              </a:rPr>
              <a:t>First TiVo; Digital Video recorder</a:t>
            </a:r>
          </a:p>
          <a:p>
            <a:pPr marL="742861" lvl="1" indent="-285716">
              <a:buFont typeface="Arial"/>
              <a:buChar char="•"/>
            </a:pPr>
            <a:r>
              <a:rPr lang="en-US" sz="700" dirty="0">
                <a:solidFill>
                  <a:srgbClr val="000000"/>
                </a:solidFill>
              </a:rPr>
              <a:t>First Video iPod</a:t>
            </a:r>
          </a:p>
          <a:p>
            <a:pPr marL="742861" lvl="1" indent="-285716">
              <a:buFont typeface="Arial"/>
              <a:buChar char="•"/>
            </a:pPr>
            <a:r>
              <a:rPr lang="en-US" sz="700" dirty="0">
                <a:solidFill>
                  <a:srgbClr val="000000"/>
                </a:solidFill>
              </a:rPr>
              <a:t>Today, Microprocessors (most complex computer chips) can have over one billion transistors on a single chip</a:t>
            </a:r>
          </a:p>
          <a:p>
            <a:pPr marL="1142863" lvl="2" indent="-228572">
              <a:buFont typeface="Arial"/>
              <a:buChar char="•"/>
            </a:pPr>
            <a:r>
              <a:rPr lang="en-US" sz="700" dirty="0">
                <a:solidFill>
                  <a:srgbClr val="000000"/>
                </a:solidFill>
              </a:rPr>
              <a:t>….and they are still smaller than a postage stamp</a:t>
            </a:r>
          </a:p>
        </p:txBody>
      </p:sp>
      <p:sp>
        <p:nvSpPr>
          <p:cNvPr id="4" name="Slide Number Placeholder 3"/>
          <p:cNvSpPr>
            <a:spLocks noGrp="1"/>
          </p:cNvSpPr>
          <p:nvPr>
            <p:ph type="sldNum" sz="quarter" idx="10"/>
          </p:nvPr>
        </p:nvSpPr>
        <p:spPr/>
        <p:txBody>
          <a:bodyPr/>
          <a:lstStyle/>
          <a:p>
            <a:fld id="{1B0D41A3-1F29-438C-BDEF-0DCCD83287C5}" type="slidenum">
              <a:rPr lang="en-US" smtClean="0"/>
              <a:pPr/>
              <a:t>16</a:t>
            </a:fld>
            <a:endParaRPr lang="en-US"/>
          </a:p>
        </p:txBody>
      </p:sp>
    </p:spTree>
    <p:extLst>
      <p:ext uri="{BB962C8B-B14F-4D97-AF65-F5344CB8AC3E}">
        <p14:creationId xmlns:p14="http://schemas.microsoft.com/office/powerpoint/2010/main" xmlns="" val="392392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Moore’s Law Graphs (slides 12 to 24)</a:t>
            </a:r>
          </a:p>
          <a:p>
            <a:pPr>
              <a:buFont typeface="Arial"/>
              <a:buChar char="•"/>
            </a:pPr>
            <a:r>
              <a:rPr lang="en-US" dirty="0" smtClean="0">
                <a:solidFill>
                  <a:srgbClr val="000000"/>
                </a:solidFill>
                <a:effectLst/>
              </a:rPr>
              <a:t>70’s – kept on doubling as Moore speculated</a:t>
            </a:r>
          </a:p>
          <a:p>
            <a:pPr marL="742861" lvl="1" indent="-285716">
              <a:buFont typeface="Arial"/>
              <a:buChar char="•"/>
            </a:pPr>
            <a:r>
              <a:rPr lang="en-US" dirty="0" smtClean="0">
                <a:solidFill>
                  <a:srgbClr val="000000"/>
                </a:solidFill>
                <a:effectLst/>
              </a:rPr>
              <a:t>Notice scale changes to 10’s of thousands of transistors on a single chip</a:t>
            </a:r>
          </a:p>
          <a:p>
            <a:pPr marL="742861" lvl="1" indent="-285716">
              <a:buFont typeface="Arial"/>
              <a:buChar char="•"/>
            </a:pPr>
            <a:r>
              <a:rPr lang="en-US" dirty="0" smtClean="0">
                <a:solidFill>
                  <a:srgbClr val="000000"/>
                </a:solidFill>
                <a:effectLst/>
              </a:rPr>
              <a:t>First portable calculator; 4 functions, $500</a:t>
            </a:r>
          </a:p>
          <a:p>
            <a:pPr marL="1142863" lvl="2" indent="-228572">
              <a:buFont typeface="Arial"/>
              <a:buChar char="•"/>
            </a:pPr>
            <a:r>
              <a:rPr lang="en-US" dirty="0" smtClean="0">
                <a:solidFill>
                  <a:srgbClr val="000000"/>
                </a:solidFill>
                <a:effectLst/>
              </a:rPr>
              <a:t>Ask students for examples of better/faster/cheaper calculators</a:t>
            </a:r>
          </a:p>
          <a:p>
            <a:pPr marL="742861" lvl="1" indent="-285716">
              <a:buFont typeface="Arial"/>
              <a:buChar char="•"/>
            </a:pPr>
            <a:r>
              <a:rPr lang="en-US" dirty="0" smtClean="0">
                <a:solidFill>
                  <a:srgbClr val="000000"/>
                </a:solidFill>
                <a:effectLst/>
              </a:rPr>
              <a:t>First Video Game; Pong – only in arcades at this time (too expensive for homes)</a:t>
            </a:r>
          </a:p>
          <a:p>
            <a:pPr marL="1142863" lvl="2" indent="-228572">
              <a:buFont typeface="Arial"/>
              <a:buChar char="•"/>
            </a:pPr>
            <a:r>
              <a:rPr lang="en-US" dirty="0" smtClean="0">
                <a:solidFill>
                  <a:srgbClr val="000000"/>
                </a:solidFill>
                <a:effectLst/>
              </a:rPr>
              <a:t>Ask students for examples of better/faster/cheaper video games\</a:t>
            </a:r>
          </a:p>
          <a:p>
            <a:endParaRPr lang="en-US" dirty="0"/>
          </a:p>
        </p:txBody>
      </p:sp>
      <p:sp>
        <p:nvSpPr>
          <p:cNvPr id="4" name="Slide Number Placeholder 3"/>
          <p:cNvSpPr>
            <a:spLocks noGrp="1"/>
          </p:cNvSpPr>
          <p:nvPr>
            <p:ph type="sldNum" sz="quarter" idx="10"/>
          </p:nvPr>
        </p:nvSpPr>
        <p:spPr/>
        <p:txBody>
          <a:bodyPr/>
          <a:lstStyle/>
          <a:p>
            <a:fld id="{1B0D41A3-1F29-438C-BDEF-0DCCD83287C5}" type="slidenum">
              <a:rPr lang="en-US" smtClean="0"/>
              <a:pPr/>
              <a:t>17</a:t>
            </a:fld>
            <a:endParaRPr lang="en-US"/>
          </a:p>
        </p:txBody>
      </p:sp>
    </p:spTree>
    <p:extLst>
      <p:ext uri="{BB962C8B-B14F-4D97-AF65-F5344CB8AC3E}">
        <p14:creationId xmlns:p14="http://schemas.microsoft.com/office/powerpoint/2010/main" xmlns="" val="1531623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Moore’s Law Graphs (slides 12 to 24)</a:t>
            </a:r>
          </a:p>
          <a:p>
            <a:pPr>
              <a:buFont typeface="Arial"/>
              <a:buChar char="•"/>
            </a:pPr>
            <a:r>
              <a:rPr lang="en-US" dirty="0" smtClean="0">
                <a:solidFill>
                  <a:srgbClr val="000000"/>
                </a:solidFill>
                <a:effectLst/>
              </a:rPr>
              <a:t>70’s – kept on doubling as Moore speculated</a:t>
            </a:r>
          </a:p>
          <a:p>
            <a:pPr marL="742861" lvl="1" indent="-285716">
              <a:buFont typeface="Arial"/>
              <a:buChar char="•"/>
            </a:pPr>
            <a:r>
              <a:rPr lang="en-US" dirty="0" smtClean="0">
                <a:solidFill>
                  <a:srgbClr val="000000"/>
                </a:solidFill>
                <a:effectLst/>
              </a:rPr>
              <a:t>Notice scale changes to 10’s of thousands of transistors on a single chip</a:t>
            </a:r>
          </a:p>
          <a:p>
            <a:pPr marL="742861" lvl="1" indent="-285716">
              <a:buFont typeface="Arial"/>
              <a:buChar char="•"/>
            </a:pPr>
            <a:r>
              <a:rPr lang="en-US" dirty="0" smtClean="0">
                <a:solidFill>
                  <a:srgbClr val="000000"/>
                </a:solidFill>
                <a:effectLst/>
              </a:rPr>
              <a:t>First portable calculator; 4 functions, $500</a:t>
            </a:r>
          </a:p>
          <a:p>
            <a:pPr marL="1142863" lvl="2" indent="-228572">
              <a:buFont typeface="Arial"/>
              <a:buChar char="•"/>
            </a:pPr>
            <a:r>
              <a:rPr lang="en-US" dirty="0" smtClean="0">
                <a:solidFill>
                  <a:srgbClr val="000000"/>
                </a:solidFill>
                <a:effectLst/>
              </a:rPr>
              <a:t>Ask students for examples of better/faster/cheaper calculators</a:t>
            </a:r>
          </a:p>
          <a:p>
            <a:pPr marL="742861" lvl="1" indent="-285716">
              <a:buFont typeface="Arial"/>
              <a:buChar char="•"/>
            </a:pPr>
            <a:r>
              <a:rPr lang="en-US" dirty="0" smtClean="0">
                <a:solidFill>
                  <a:srgbClr val="000000"/>
                </a:solidFill>
                <a:effectLst/>
              </a:rPr>
              <a:t>First Video Game; Pong – only in arcades at this time (too expensive for homes)</a:t>
            </a:r>
          </a:p>
          <a:p>
            <a:pPr marL="1142863" lvl="2" indent="-228572">
              <a:buFont typeface="Arial"/>
              <a:buChar char="•"/>
            </a:pPr>
            <a:r>
              <a:rPr lang="en-US" dirty="0" smtClean="0">
                <a:solidFill>
                  <a:srgbClr val="000000"/>
                </a:solidFill>
                <a:effectLst/>
              </a:rPr>
              <a:t>Ask students for examples of better/faster/cheaper video games\</a:t>
            </a:r>
          </a:p>
          <a:p>
            <a:endParaRPr lang="en-US" dirty="0"/>
          </a:p>
        </p:txBody>
      </p:sp>
      <p:sp>
        <p:nvSpPr>
          <p:cNvPr id="4" name="Slide Number Placeholder 3"/>
          <p:cNvSpPr>
            <a:spLocks noGrp="1"/>
          </p:cNvSpPr>
          <p:nvPr>
            <p:ph type="sldNum" sz="quarter" idx="10"/>
          </p:nvPr>
        </p:nvSpPr>
        <p:spPr/>
        <p:txBody>
          <a:bodyPr/>
          <a:lstStyle/>
          <a:p>
            <a:fld id="{1B0D41A3-1F29-438C-BDEF-0DCCD83287C5}" type="slidenum">
              <a:rPr lang="en-US" smtClean="0"/>
              <a:pPr/>
              <a:t>18</a:t>
            </a:fld>
            <a:endParaRPr lang="en-US"/>
          </a:p>
        </p:txBody>
      </p:sp>
    </p:spTree>
    <p:extLst>
      <p:ext uri="{BB962C8B-B14F-4D97-AF65-F5344CB8AC3E}">
        <p14:creationId xmlns:p14="http://schemas.microsoft.com/office/powerpoint/2010/main" xmlns="" val="1554619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Moore’s Law Graphs (slides 12 to 24)</a:t>
            </a:r>
          </a:p>
          <a:p>
            <a:pPr>
              <a:buFont typeface="Arial"/>
              <a:buChar char="•"/>
            </a:pPr>
            <a:r>
              <a:rPr lang="en-US" b="1" dirty="0" smtClean="0">
                <a:solidFill>
                  <a:srgbClr val="000000"/>
                </a:solidFill>
                <a:effectLst/>
              </a:rPr>
              <a:t>70’s – kept on doubling as Moore speculated</a:t>
            </a:r>
          </a:p>
          <a:p>
            <a:pPr marL="742861" lvl="1" indent="-285716">
              <a:buFont typeface="Arial"/>
              <a:buChar char="•"/>
            </a:pPr>
            <a:r>
              <a:rPr lang="en-US" b="1" dirty="0" smtClean="0">
                <a:solidFill>
                  <a:srgbClr val="000000"/>
                </a:solidFill>
                <a:effectLst/>
              </a:rPr>
              <a:t>Notice scale changes to 10’s of thousands of transistors on a single chip</a:t>
            </a:r>
          </a:p>
          <a:p>
            <a:pPr marL="742861" lvl="1" indent="-285716">
              <a:buFont typeface="Arial"/>
              <a:buChar char="•"/>
            </a:pPr>
            <a:r>
              <a:rPr lang="en-US" b="1" dirty="0" smtClean="0">
                <a:solidFill>
                  <a:srgbClr val="000000"/>
                </a:solidFill>
                <a:effectLst/>
              </a:rPr>
              <a:t>First portable calculator; 4 functions, $500</a:t>
            </a:r>
          </a:p>
          <a:p>
            <a:pPr marL="1142863" lvl="2" indent="-228572">
              <a:buFont typeface="Arial"/>
              <a:buChar char="•"/>
            </a:pPr>
            <a:r>
              <a:rPr lang="en-US" b="1" dirty="0" smtClean="0">
                <a:solidFill>
                  <a:srgbClr val="000000"/>
                </a:solidFill>
                <a:effectLst/>
              </a:rPr>
              <a:t>Ask students for examples of better/faster/cheaper calculators</a:t>
            </a:r>
          </a:p>
          <a:p>
            <a:pPr marL="742861" lvl="1" indent="-285716">
              <a:buFont typeface="Arial"/>
              <a:buChar char="•"/>
            </a:pPr>
            <a:r>
              <a:rPr lang="en-US" b="1" dirty="0" smtClean="0">
                <a:solidFill>
                  <a:srgbClr val="000000"/>
                </a:solidFill>
                <a:effectLst/>
              </a:rPr>
              <a:t>First Video Game; Pong – only in arcades at this time (too expensive for homes)</a:t>
            </a:r>
          </a:p>
          <a:p>
            <a:pPr marL="1142863" lvl="2" indent="-228572">
              <a:buFont typeface="Arial"/>
              <a:buChar char="•"/>
            </a:pPr>
            <a:r>
              <a:rPr lang="en-US" b="1" dirty="0" smtClean="0">
                <a:solidFill>
                  <a:srgbClr val="000000"/>
                </a:solidFill>
                <a:effectLst/>
              </a:rPr>
              <a:t>Ask students for examples of better/faster/cheaper video games\</a:t>
            </a:r>
          </a:p>
          <a:p>
            <a:pPr>
              <a:buFont typeface="Arial"/>
              <a:buChar char="•"/>
            </a:pPr>
            <a:r>
              <a:rPr lang="en-US" b="1" dirty="0" smtClean="0">
                <a:solidFill>
                  <a:srgbClr val="000000"/>
                </a:solidFill>
                <a:effectLst/>
              </a:rPr>
              <a:t>80’s – kept on doubling</a:t>
            </a:r>
          </a:p>
          <a:p>
            <a:pPr marL="742861" lvl="1" indent="-285716">
              <a:buFont typeface="Arial"/>
              <a:buChar char="•"/>
            </a:pPr>
            <a:r>
              <a:rPr lang="en-US" b="1" dirty="0" smtClean="0">
                <a:solidFill>
                  <a:srgbClr val="000000"/>
                </a:solidFill>
                <a:effectLst/>
              </a:rPr>
              <a:t>Notice scale changes to millions of transistors on a single chip</a:t>
            </a:r>
          </a:p>
          <a:p>
            <a:pPr marL="742861" lvl="1" indent="-285716">
              <a:buFont typeface="Arial"/>
              <a:buChar char="•"/>
            </a:pPr>
            <a:r>
              <a:rPr lang="en-US" dirty="0" smtClean="0">
                <a:solidFill>
                  <a:srgbClr val="000000"/>
                </a:solidFill>
                <a:effectLst/>
              </a:rPr>
              <a:t>First PC; No hard drive or mouse, $3,700</a:t>
            </a:r>
          </a:p>
          <a:p>
            <a:pPr marL="1142863" lvl="2" indent="-228572">
              <a:buFont typeface="Arial"/>
              <a:buChar char="•"/>
            </a:pPr>
            <a:r>
              <a:rPr lang="en-US" dirty="0" smtClean="0">
                <a:solidFill>
                  <a:srgbClr val="000000"/>
                </a:solidFill>
                <a:effectLst/>
              </a:rPr>
              <a:t>Ask students for examples of better/faster/cheaper computers</a:t>
            </a:r>
          </a:p>
          <a:p>
            <a:pPr marL="742861" lvl="1" indent="-285716">
              <a:buFont typeface="Arial"/>
              <a:buChar char="•"/>
            </a:pPr>
            <a:r>
              <a:rPr lang="en-US" dirty="0" smtClean="0">
                <a:solidFill>
                  <a:srgbClr val="000000"/>
                </a:solidFill>
                <a:effectLst/>
              </a:rPr>
              <a:t>First “Portable” computer; tiny monitor, 28 </a:t>
            </a:r>
            <a:r>
              <a:rPr lang="en-US" dirty="0" err="1" smtClean="0">
                <a:solidFill>
                  <a:srgbClr val="000000"/>
                </a:solidFill>
                <a:effectLst/>
              </a:rPr>
              <a:t>lb</a:t>
            </a:r>
            <a:r>
              <a:rPr lang="en-US" dirty="0" smtClean="0">
                <a:solidFill>
                  <a:srgbClr val="000000"/>
                </a:solidFill>
                <a:effectLst/>
              </a:rPr>
              <a:t> (“luggable” PC), $ 3,500</a:t>
            </a:r>
          </a:p>
          <a:p>
            <a:pPr marL="1142863" lvl="2" indent="-228572">
              <a:buFont typeface="Arial"/>
              <a:buChar char="•"/>
            </a:pPr>
            <a:r>
              <a:rPr lang="en-US" dirty="0" smtClean="0">
                <a:solidFill>
                  <a:srgbClr val="000000"/>
                </a:solidFill>
                <a:effectLst/>
              </a:rPr>
              <a:t>Ask students for examples of better/faster/cheaper laptops</a:t>
            </a:r>
          </a:p>
          <a:p>
            <a:pPr marL="742861" lvl="1" indent="-285716">
              <a:buFont typeface="Arial"/>
              <a:buChar char="•"/>
            </a:pPr>
            <a:r>
              <a:rPr lang="en-US" dirty="0" smtClean="0">
                <a:solidFill>
                  <a:srgbClr val="000000"/>
                </a:solidFill>
                <a:effectLst/>
              </a:rPr>
              <a:t>First Mobile Phone; Big, heavy, $4,000</a:t>
            </a:r>
          </a:p>
          <a:p>
            <a:pPr marL="1142863" lvl="2" indent="-228572">
              <a:buFont typeface="Arial"/>
              <a:buChar char="•"/>
            </a:pPr>
            <a:r>
              <a:rPr lang="en-US" dirty="0" smtClean="0">
                <a:solidFill>
                  <a:srgbClr val="000000"/>
                </a:solidFill>
                <a:effectLst/>
              </a:rPr>
              <a:t>Ask students for examples of better/faster/cheaper cell phones</a:t>
            </a:r>
          </a:p>
          <a:p>
            <a:endParaRPr lang="en-US" dirty="0"/>
          </a:p>
        </p:txBody>
      </p:sp>
      <p:sp>
        <p:nvSpPr>
          <p:cNvPr id="4" name="Slide Number Placeholder 3"/>
          <p:cNvSpPr>
            <a:spLocks noGrp="1"/>
          </p:cNvSpPr>
          <p:nvPr>
            <p:ph type="sldNum" sz="quarter" idx="10"/>
          </p:nvPr>
        </p:nvSpPr>
        <p:spPr/>
        <p:txBody>
          <a:bodyPr/>
          <a:lstStyle/>
          <a:p>
            <a:fld id="{1B0D41A3-1F29-438C-BDEF-0DCCD83287C5}" type="slidenum">
              <a:rPr lang="en-US" smtClean="0"/>
              <a:pPr/>
              <a:t>19</a:t>
            </a:fld>
            <a:endParaRPr lang="en-US"/>
          </a:p>
        </p:txBody>
      </p:sp>
    </p:spTree>
    <p:extLst>
      <p:ext uri="{BB962C8B-B14F-4D97-AF65-F5344CB8AC3E}">
        <p14:creationId xmlns:p14="http://schemas.microsoft.com/office/powerpoint/2010/main" xmlns="" val="2869651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xmlns="" val="1100314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Moore’s Law Graphs (slides 12 to 24)</a:t>
            </a:r>
          </a:p>
          <a:p>
            <a:pPr>
              <a:buFont typeface="Arial"/>
              <a:buChar char="•"/>
            </a:pPr>
            <a:r>
              <a:rPr lang="en-US" dirty="0" smtClean="0">
                <a:solidFill>
                  <a:srgbClr val="000000"/>
                </a:solidFill>
                <a:effectLst/>
              </a:rPr>
              <a:t>70’s – kept on doubling as Moore speculated</a:t>
            </a:r>
          </a:p>
          <a:p>
            <a:pPr marL="742861" lvl="1" indent="-285716">
              <a:buFont typeface="Arial"/>
              <a:buChar char="•"/>
            </a:pPr>
            <a:r>
              <a:rPr lang="en-US" dirty="0" smtClean="0">
                <a:solidFill>
                  <a:srgbClr val="000000"/>
                </a:solidFill>
                <a:effectLst/>
              </a:rPr>
              <a:t>Notice scale changes to 10’s of thousands of transistors on a single chip</a:t>
            </a:r>
          </a:p>
          <a:p>
            <a:pPr marL="742861" lvl="1" indent="-285716">
              <a:buFont typeface="Arial"/>
              <a:buChar char="•"/>
            </a:pPr>
            <a:r>
              <a:rPr lang="en-US" dirty="0" smtClean="0">
                <a:solidFill>
                  <a:srgbClr val="000000"/>
                </a:solidFill>
                <a:effectLst/>
              </a:rPr>
              <a:t>First portable calculator; 4 functions, $500</a:t>
            </a:r>
          </a:p>
          <a:p>
            <a:pPr marL="1142863" lvl="2" indent="-228572">
              <a:buFont typeface="Arial"/>
              <a:buChar char="•"/>
            </a:pPr>
            <a:r>
              <a:rPr lang="en-US" dirty="0" smtClean="0">
                <a:solidFill>
                  <a:srgbClr val="000000"/>
                </a:solidFill>
                <a:effectLst/>
              </a:rPr>
              <a:t>Ask students for examples of better/faster/cheaper calculators</a:t>
            </a:r>
          </a:p>
          <a:p>
            <a:pPr marL="742861" lvl="1" indent="-285716">
              <a:buFont typeface="Arial"/>
              <a:buChar char="•"/>
            </a:pPr>
            <a:r>
              <a:rPr lang="en-US" dirty="0" smtClean="0">
                <a:solidFill>
                  <a:srgbClr val="000000"/>
                </a:solidFill>
                <a:effectLst/>
              </a:rPr>
              <a:t>First Video Game; Pong – only in arcades at this time (too expensive for homes)</a:t>
            </a:r>
          </a:p>
          <a:p>
            <a:pPr marL="1142863" lvl="2" indent="-228572">
              <a:buFont typeface="Arial"/>
              <a:buChar char="•"/>
            </a:pPr>
            <a:r>
              <a:rPr lang="en-US" dirty="0" smtClean="0">
                <a:solidFill>
                  <a:srgbClr val="000000"/>
                </a:solidFill>
                <a:effectLst/>
              </a:rPr>
              <a:t>Ask students for examples of better/faster/cheaper video games\</a:t>
            </a:r>
          </a:p>
          <a:p>
            <a:pPr>
              <a:buFont typeface="Arial"/>
              <a:buChar char="•"/>
            </a:pPr>
            <a:r>
              <a:rPr lang="en-US" dirty="0" smtClean="0">
                <a:solidFill>
                  <a:srgbClr val="000000"/>
                </a:solidFill>
                <a:effectLst/>
              </a:rPr>
              <a:t>80’s – kept on doubling</a:t>
            </a:r>
          </a:p>
          <a:p>
            <a:pPr marL="742861" lvl="1" indent="-285716">
              <a:buFont typeface="Arial"/>
              <a:buChar char="•"/>
            </a:pPr>
            <a:r>
              <a:rPr lang="en-US" dirty="0" smtClean="0">
                <a:solidFill>
                  <a:srgbClr val="000000"/>
                </a:solidFill>
                <a:effectLst/>
              </a:rPr>
              <a:t>Notice scale changes to millions of transistors on a single chip</a:t>
            </a:r>
          </a:p>
          <a:p>
            <a:pPr marL="742861" lvl="1" indent="-285716">
              <a:buFont typeface="Arial"/>
              <a:buChar char="•"/>
            </a:pPr>
            <a:r>
              <a:rPr lang="en-US" b="1" dirty="0" smtClean="0">
                <a:solidFill>
                  <a:srgbClr val="000000"/>
                </a:solidFill>
                <a:effectLst/>
              </a:rPr>
              <a:t>First PC; No hard drive or mouse, $3,700</a:t>
            </a:r>
          </a:p>
          <a:p>
            <a:pPr marL="1142863" lvl="2" indent="-228572">
              <a:buFont typeface="Arial"/>
              <a:buChar char="•"/>
            </a:pPr>
            <a:r>
              <a:rPr lang="en-US" b="1" dirty="0" smtClean="0">
                <a:solidFill>
                  <a:srgbClr val="000000"/>
                </a:solidFill>
                <a:effectLst/>
              </a:rPr>
              <a:t>Ask students for examples of better/faster/cheaper computers</a:t>
            </a:r>
          </a:p>
          <a:p>
            <a:pPr marL="742861" lvl="1" indent="-285716">
              <a:buFont typeface="Arial"/>
              <a:buChar char="•"/>
            </a:pPr>
            <a:r>
              <a:rPr lang="en-US" dirty="0" smtClean="0">
                <a:solidFill>
                  <a:srgbClr val="000000"/>
                </a:solidFill>
                <a:effectLst/>
              </a:rPr>
              <a:t>First “Portable” computer; tiny monitor, 28 </a:t>
            </a:r>
            <a:r>
              <a:rPr lang="en-US" dirty="0" err="1" smtClean="0">
                <a:solidFill>
                  <a:srgbClr val="000000"/>
                </a:solidFill>
                <a:effectLst/>
              </a:rPr>
              <a:t>lb</a:t>
            </a:r>
            <a:r>
              <a:rPr lang="en-US" dirty="0" smtClean="0">
                <a:solidFill>
                  <a:srgbClr val="000000"/>
                </a:solidFill>
                <a:effectLst/>
              </a:rPr>
              <a:t> (“luggable” PC), $ 3,500</a:t>
            </a:r>
          </a:p>
          <a:p>
            <a:pPr marL="1142863" lvl="2" indent="-228572">
              <a:buFont typeface="Arial"/>
              <a:buChar char="•"/>
            </a:pPr>
            <a:r>
              <a:rPr lang="en-US" dirty="0" smtClean="0">
                <a:solidFill>
                  <a:srgbClr val="000000"/>
                </a:solidFill>
                <a:effectLst/>
              </a:rPr>
              <a:t>Ask students for examples of better/faster/cheaper laptops</a:t>
            </a:r>
          </a:p>
          <a:p>
            <a:pPr marL="742861" lvl="1" indent="-285716">
              <a:buFont typeface="Arial"/>
              <a:buChar char="•"/>
            </a:pPr>
            <a:r>
              <a:rPr lang="en-US" dirty="0" smtClean="0">
                <a:solidFill>
                  <a:srgbClr val="000000"/>
                </a:solidFill>
                <a:effectLst/>
              </a:rPr>
              <a:t>First Mobile Phone; Big, heavy, $4,000</a:t>
            </a:r>
          </a:p>
          <a:p>
            <a:pPr marL="1142863" lvl="2" indent="-228572">
              <a:buFont typeface="Arial"/>
              <a:buChar char="•"/>
            </a:pPr>
            <a:r>
              <a:rPr lang="en-US" dirty="0" smtClean="0">
                <a:solidFill>
                  <a:srgbClr val="000000"/>
                </a:solidFill>
                <a:effectLst/>
              </a:rPr>
              <a:t>Ask students for examples of better/faster/cheaper cell phones</a:t>
            </a:r>
          </a:p>
          <a:p>
            <a:endParaRPr lang="en-US" dirty="0"/>
          </a:p>
        </p:txBody>
      </p:sp>
      <p:sp>
        <p:nvSpPr>
          <p:cNvPr id="4" name="Slide Number Placeholder 3"/>
          <p:cNvSpPr>
            <a:spLocks noGrp="1"/>
          </p:cNvSpPr>
          <p:nvPr>
            <p:ph type="sldNum" sz="quarter" idx="10"/>
          </p:nvPr>
        </p:nvSpPr>
        <p:spPr/>
        <p:txBody>
          <a:bodyPr/>
          <a:lstStyle/>
          <a:p>
            <a:fld id="{1B0D41A3-1F29-438C-BDEF-0DCCD83287C5}" type="slidenum">
              <a:rPr lang="en-US" smtClean="0"/>
              <a:pPr/>
              <a:t>20</a:t>
            </a:fld>
            <a:endParaRPr lang="en-US"/>
          </a:p>
        </p:txBody>
      </p:sp>
    </p:spTree>
    <p:extLst>
      <p:ext uri="{BB962C8B-B14F-4D97-AF65-F5344CB8AC3E}">
        <p14:creationId xmlns:p14="http://schemas.microsoft.com/office/powerpoint/2010/main" xmlns="" val="3432630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Moore’s Law Graphs (slides 12 to 24)</a:t>
            </a:r>
          </a:p>
          <a:p>
            <a:pPr>
              <a:buFont typeface="Arial"/>
              <a:buChar char="•"/>
            </a:pPr>
            <a:r>
              <a:rPr lang="en-US" dirty="0" smtClean="0">
                <a:solidFill>
                  <a:srgbClr val="000000"/>
                </a:solidFill>
                <a:effectLst/>
              </a:rPr>
              <a:t>70’s – kept on doubling as Moore speculated</a:t>
            </a:r>
          </a:p>
          <a:p>
            <a:pPr marL="742861" lvl="1" indent="-285716">
              <a:buFont typeface="Arial"/>
              <a:buChar char="•"/>
            </a:pPr>
            <a:r>
              <a:rPr lang="en-US" dirty="0" smtClean="0">
                <a:solidFill>
                  <a:srgbClr val="000000"/>
                </a:solidFill>
                <a:effectLst/>
              </a:rPr>
              <a:t>Notice scale changes to 10’s of thousands of transistors on a single chip</a:t>
            </a:r>
          </a:p>
          <a:p>
            <a:pPr marL="742861" lvl="1" indent="-285716">
              <a:buFont typeface="Arial"/>
              <a:buChar char="•"/>
            </a:pPr>
            <a:r>
              <a:rPr lang="en-US" dirty="0" smtClean="0">
                <a:solidFill>
                  <a:srgbClr val="000000"/>
                </a:solidFill>
                <a:effectLst/>
              </a:rPr>
              <a:t>First portable calculator; 4 functions, $500</a:t>
            </a:r>
          </a:p>
          <a:p>
            <a:pPr marL="1142863" lvl="2" indent="-228572">
              <a:buFont typeface="Arial"/>
              <a:buChar char="•"/>
            </a:pPr>
            <a:r>
              <a:rPr lang="en-US" dirty="0" smtClean="0">
                <a:solidFill>
                  <a:srgbClr val="000000"/>
                </a:solidFill>
                <a:effectLst/>
              </a:rPr>
              <a:t>Ask students for examples of better/faster/cheaper calculators</a:t>
            </a:r>
          </a:p>
          <a:p>
            <a:pPr marL="742861" lvl="1" indent="-285716">
              <a:buFont typeface="Arial"/>
              <a:buChar char="•"/>
            </a:pPr>
            <a:r>
              <a:rPr lang="en-US" dirty="0" smtClean="0">
                <a:solidFill>
                  <a:srgbClr val="000000"/>
                </a:solidFill>
                <a:effectLst/>
              </a:rPr>
              <a:t>First Video Game; Pong – only in arcades at this time (too expensive for homes)</a:t>
            </a:r>
          </a:p>
          <a:p>
            <a:pPr marL="1142863" lvl="2" indent="-228572">
              <a:buFont typeface="Arial"/>
              <a:buChar char="•"/>
            </a:pPr>
            <a:r>
              <a:rPr lang="en-US" dirty="0" smtClean="0">
                <a:solidFill>
                  <a:srgbClr val="000000"/>
                </a:solidFill>
                <a:effectLst/>
              </a:rPr>
              <a:t>Ask students for examples of better/faster/cheaper video games\</a:t>
            </a:r>
          </a:p>
          <a:p>
            <a:pPr>
              <a:buFont typeface="Arial"/>
              <a:buChar char="•"/>
            </a:pPr>
            <a:r>
              <a:rPr lang="en-US" dirty="0" smtClean="0">
                <a:solidFill>
                  <a:srgbClr val="000000"/>
                </a:solidFill>
                <a:effectLst/>
              </a:rPr>
              <a:t>80’s – kept on doubling</a:t>
            </a:r>
          </a:p>
          <a:p>
            <a:pPr marL="742861" lvl="1" indent="-285716">
              <a:buFont typeface="Arial"/>
              <a:buChar char="•"/>
            </a:pPr>
            <a:r>
              <a:rPr lang="en-US" dirty="0" smtClean="0">
                <a:solidFill>
                  <a:srgbClr val="000000"/>
                </a:solidFill>
                <a:effectLst/>
              </a:rPr>
              <a:t>Notice scale changes to millions of transistors on a single chip</a:t>
            </a:r>
          </a:p>
          <a:p>
            <a:pPr marL="742861" lvl="1" indent="-285716">
              <a:buFont typeface="Arial"/>
              <a:buChar char="•"/>
            </a:pPr>
            <a:r>
              <a:rPr lang="en-US" dirty="0" smtClean="0">
                <a:solidFill>
                  <a:srgbClr val="000000"/>
                </a:solidFill>
                <a:effectLst/>
              </a:rPr>
              <a:t>First PC; No hard drive or mouse, $3,700</a:t>
            </a:r>
          </a:p>
          <a:p>
            <a:pPr marL="1142863" lvl="2" indent="-228572">
              <a:buFont typeface="Arial"/>
              <a:buChar char="•"/>
            </a:pPr>
            <a:r>
              <a:rPr lang="en-US" dirty="0" smtClean="0">
                <a:solidFill>
                  <a:srgbClr val="000000"/>
                </a:solidFill>
                <a:effectLst/>
              </a:rPr>
              <a:t>Ask students for examples of better/faster/cheaper computers</a:t>
            </a:r>
          </a:p>
          <a:p>
            <a:pPr marL="742861" lvl="1" indent="-285716">
              <a:buFont typeface="Arial"/>
              <a:buChar char="•"/>
            </a:pPr>
            <a:r>
              <a:rPr lang="en-US" b="1" dirty="0" smtClean="0">
                <a:solidFill>
                  <a:srgbClr val="000000"/>
                </a:solidFill>
                <a:effectLst/>
              </a:rPr>
              <a:t>First “Portable” computer; tiny monitor, 28 </a:t>
            </a:r>
            <a:r>
              <a:rPr lang="en-US" b="1" dirty="0" err="1" smtClean="0">
                <a:solidFill>
                  <a:srgbClr val="000000"/>
                </a:solidFill>
                <a:effectLst/>
              </a:rPr>
              <a:t>lb</a:t>
            </a:r>
            <a:r>
              <a:rPr lang="en-US" b="1" dirty="0" smtClean="0">
                <a:solidFill>
                  <a:srgbClr val="000000"/>
                </a:solidFill>
                <a:effectLst/>
              </a:rPr>
              <a:t> (“luggable” PC), $ 3,500</a:t>
            </a:r>
          </a:p>
          <a:p>
            <a:pPr marL="1142863" lvl="2" indent="-228572">
              <a:buFont typeface="Arial"/>
              <a:buChar char="•"/>
            </a:pPr>
            <a:r>
              <a:rPr lang="en-US" b="1" dirty="0" smtClean="0">
                <a:solidFill>
                  <a:srgbClr val="000000"/>
                </a:solidFill>
                <a:effectLst/>
              </a:rPr>
              <a:t>Ask students for examples of better/faster/cheaper laptops</a:t>
            </a:r>
          </a:p>
          <a:p>
            <a:pPr marL="742861" lvl="1" indent="-285716">
              <a:buFont typeface="Arial"/>
              <a:buChar char="•"/>
            </a:pPr>
            <a:r>
              <a:rPr lang="en-US" dirty="0" smtClean="0">
                <a:solidFill>
                  <a:srgbClr val="000000"/>
                </a:solidFill>
                <a:effectLst/>
              </a:rPr>
              <a:t>First Mobile Phone; Big, heavy, $4,000</a:t>
            </a:r>
          </a:p>
          <a:p>
            <a:pPr marL="1142863" lvl="2" indent="-228572">
              <a:buFont typeface="Arial"/>
              <a:buChar char="•"/>
            </a:pPr>
            <a:r>
              <a:rPr lang="en-US" dirty="0" smtClean="0">
                <a:solidFill>
                  <a:srgbClr val="000000"/>
                </a:solidFill>
                <a:effectLst/>
              </a:rPr>
              <a:t>Ask students for examples of better/faster/cheaper cell phones</a:t>
            </a:r>
          </a:p>
        </p:txBody>
      </p:sp>
      <p:sp>
        <p:nvSpPr>
          <p:cNvPr id="4" name="Slide Number Placeholder 3"/>
          <p:cNvSpPr>
            <a:spLocks noGrp="1"/>
          </p:cNvSpPr>
          <p:nvPr>
            <p:ph type="sldNum" sz="quarter" idx="10"/>
          </p:nvPr>
        </p:nvSpPr>
        <p:spPr/>
        <p:txBody>
          <a:bodyPr/>
          <a:lstStyle/>
          <a:p>
            <a:fld id="{1B0D41A3-1F29-438C-BDEF-0DCCD83287C5}" type="slidenum">
              <a:rPr lang="en-US" smtClean="0"/>
              <a:pPr/>
              <a:t>21</a:t>
            </a:fld>
            <a:endParaRPr lang="en-US"/>
          </a:p>
        </p:txBody>
      </p:sp>
    </p:spTree>
    <p:extLst>
      <p:ext uri="{BB962C8B-B14F-4D97-AF65-F5344CB8AC3E}">
        <p14:creationId xmlns:p14="http://schemas.microsoft.com/office/powerpoint/2010/main" xmlns="" val="2721391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Moore’s Law Graphs (slides 12 to 24)</a:t>
            </a:r>
          </a:p>
          <a:p>
            <a:pPr>
              <a:buFont typeface="Arial"/>
              <a:buChar char="•"/>
            </a:pPr>
            <a:r>
              <a:rPr lang="en-US" dirty="0" smtClean="0">
                <a:solidFill>
                  <a:srgbClr val="000000"/>
                </a:solidFill>
                <a:effectLst/>
              </a:rPr>
              <a:t>70’s – kept on doubling as Moore speculated</a:t>
            </a:r>
          </a:p>
          <a:p>
            <a:pPr marL="742861" lvl="1" indent="-285716">
              <a:buFont typeface="Arial"/>
              <a:buChar char="•"/>
            </a:pPr>
            <a:r>
              <a:rPr lang="en-US" dirty="0" smtClean="0">
                <a:solidFill>
                  <a:srgbClr val="000000"/>
                </a:solidFill>
                <a:effectLst/>
              </a:rPr>
              <a:t>Notice scale changes to 10’s of thousands of transistors on a single chip</a:t>
            </a:r>
          </a:p>
          <a:p>
            <a:pPr marL="742861" lvl="1" indent="-285716">
              <a:buFont typeface="Arial"/>
              <a:buChar char="•"/>
            </a:pPr>
            <a:r>
              <a:rPr lang="en-US" dirty="0" smtClean="0">
                <a:solidFill>
                  <a:srgbClr val="000000"/>
                </a:solidFill>
                <a:effectLst/>
              </a:rPr>
              <a:t>First portable calculator; 4 functions, $500</a:t>
            </a:r>
          </a:p>
          <a:p>
            <a:pPr marL="1142863" lvl="2" indent="-228572">
              <a:buFont typeface="Arial"/>
              <a:buChar char="•"/>
            </a:pPr>
            <a:r>
              <a:rPr lang="en-US" dirty="0" smtClean="0">
                <a:solidFill>
                  <a:srgbClr val="000000"/>
                </a:solidFill>
                <a:effectLst/>
              </a:rPr>
              <a:t>Ask students for examples of better/faster/cheaper calculators</a:t>
            </a:r>
          </a:p>
          <a:p>
            <a:pPr marL="742861" lvl="1" indent="-285716">
              <a:buFont typeface="Arial"/>
              <a:buChar char="•"/>
            </a:pPr>
            <a:r>
              <a:rPr lang="en-US" dirty="0" smtClean="0">
                <a:solidFill>
                  <a:srgbClr val="000000"/>
                </a:solidFill>
                <a:effectLst/>
              </a:rPr>
              <a:t>First Video Game; Pong – only in arcades at this time (too expensive for homes)</a:t>
            </a:r>
          </a:p>
          <a:p>
            <a:pPr marL="1142863" lvl="2" indent="-228572">
              <a:buFont typeface="Arial"/>
              <a:buChar char="•"/>
            </a:pPr>
            <a:r>
              <a:rPr lang="en-US" dirty="0" smtClean="0">
                <a:solidFill>
                  <a:srgbClr val="000000"/>
                </a:solidFill>
                <a:effectLst/>
              </a:rPr>
              <a:t>Ask students for examples of better/faster/cheaper video games\</a:t>
            </a:r>
          </a:p>
          <a:p>
            <a:pPr>
              <a:buFont typeface="Arial"/>
              <a:buChar char="•"/>
            </a:pPr>
            <a:r>
              <a:rPr lang="en-US" dirty="0" smtClean="0">
                <a:solidFill>
                  <a:srgbClr val="000000"/>
                </a:solidFill>
                <a:effectLst/>
              </a:rPr>
              <a:t>80’s – kept on doubling</a:t>
            </a:r>
          </a:p>
          <a:p>
            <a:pPr marL="742861" lvl="1" indent="-285716">
              <a:buFont typeface="Arial"/>
              <a:buChar char="•"/>
            </a:pPr>
            <a:r>
              <a:rPr lang="en-US" dirty="0" smtClean="0">
                <a:solidFill>
                  <a:srgbClr val="000000"/>
                </a:solidFill>
                <a:effectLst/>
              </a:rPr>
              <a:t>Notice scale changes to millions of transistors on a single chip</a:t>
            </a:r>
          </a:p>
          <a:p>
            <a:pPr marL="742861" lvl="1" indent="-285716">
              <a:buFont typeface="Arial"/>
              <a:buChar char="•"/>
            </a:pPr>
            <a:r>
              <a:rPr lang="en-US" dirty="0" smtClean="0">
                <a:solidFill>
                  <a:srgbClr val="000000"/>
                </a:solidFill>
                <a:effectLst/>
              </a:rPr>
              <a:t>First PC; No hard drive or mouse, $3,700</a:t>
            </a:r>
          </a:p>
          <a:p>
            <a:pPr marL="1142863" lvl="2" indent="-228572">
              <a:buFont typeface="Arial"/>
              <a:buChar char="•"/>
            </a:pPr>
            <a:r>
              <a:rPr lang="en-US" dirty="0" smtClean="0">
                <a:solidFill>
                  <a:srgbClr val="000000"/>
                </a:solidFill>
                <a:effectLst/>
              </a:rPr>
              <a:t>Ask students for examples of better/faster/cheaper computers</a:t>
            </a:r>
          </a:p>
          <a:p>
            <a:pPr marL="742861" lvl="1" indent="-285716">
              <a:buFont typeface="Arial"/>
              <a:buChar char="•"/>
            </a:pPr>
            <a:r>
              <a:rPr lang="en-US" dirty="0" smtClean="0">
                <a:solidFill>
                  <a:srgbClr val="000000"/>
                </a:solidFill>
                <a:effectLst/>
              </a:rPr>
              <a:t>First “Portable” computer; tiny monitor, 28 </a:t>
            </a:r>
            <a:r>
              <a:rPr lang="en-US" dirty="0" err="1" smtClean="0">
                <a:solidFill>
                  <a:srgbClr val="000000"/>
                </a:solidFill>
                <a:effectLst/>
              </a:rPr>
              <a:t>lb</a:t>
            </a:r>
            <a:r>
              <a:rPr lang="en-US" dirty="0" smtClean="0">
                <a:solidFill>
                  <a:srgbClr val="000000"/>
                </a:solidFill>
                <a:effectLst/>
              </a:rPr>
              <a:t> (“luggable” PC), $ 3,500</a:t>
            </a:r>
          </a:p>
          <a:p>
            <a:pPr marL="1142863" lvl="2" indent="-228572">
              <a:buFont typeface="Arial"/>
              <a:buChar char="•"/>
            </a:pPr>
            <a:r>
              <a:rPr lang="en-US" dirty="0" smtClean="0">
                <a:solidFill>
                  <a:srgbClr val="000000"/>
                </a:solidFill>
                <a:effectLst/>
              </a:rPr>
              <a:t>Ask students for examples of better/faster/cheaper laptops</a:t>
            </a:r>
          </a:p>
          <a:p>
            <a:pPr marL="742861" lvl="1" indent="-285716">
              <a:buFont typeface="Arial"/>
              <a:buChar char="•"/>
            </a:pPr>
            <a:r>
              <a:rPr lang="en-US" b="1" dirty="0" smtClean="0">
                <a:solidFill>
                  <a:srgbClr val="000000"/>
                </a:solidFill>
                <a:effectLst/>
              </a:rPr>
              <a:t>First Mobile Phone; Big, heavy, $4,000</a:t>
            </a:r>
          </a:p>
          <a:p>
            <a:pPr marL="1142863" lvl="2" indent="-228572">
              <a:buFont typeface="Arial"/>
              <a:buChar char="•"/>
            </a:pPr>
            <a:r>
              <a:rPr lang="en-US" b="1" dirty="0" smtClean="0">
                <a:solidFill>
                  <a:srgbClr val="000000"/>
                </a:solidFill>
                <a:effectLst/>
              </a:rPr>
              <a:t>Ask students for examples of better/faster/cheaper cell phones</a:t>
            </a:r>
          </a:p>
        </p:txBody>
      </p:sp>
      <p:sp>
        <p:nvSpPr>
          <p:cNvPr id="4" name="Slide Number Placeholder 3"/>
          <p:cNvSpPr>
            <a:spLocks noGrp="1"/>
          </p:cNvSpPr>
          <p:nvPr>
            <p:ph type="sldNum" sz="quarter" idx="10"/>
          </p:nvPr>
        </p:nvSpPr>
        <p:spPr/>
        <p:txBody>
          <a:bodyPr/>
          <a:lstStyle/>
          <a:p>
            <a:fld id="{1B0D41A3-1F29-438C-BDEF-0DCCD83287C5}" type="slidenum">
              <a:rPr lang="en-US" smtClean="0"/>
              <a:pPr/>
              <a:t>22</a:t>
            </a:fld>
            <a:endParaRPr lang="en-US"/>
          </a:p>
        </p:txBody>
      </p:sp>
    </p:spTree>
    <p:extLst>
      <p:ext uri="{BB962C8B-B14F-4D97-AF65-F5344CB8AC3E}">
        <p14:creationId xmlns:p14="http://schemas.microsoft.com/office/powerpoint/2010/main" xmlns="" val="1065839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b="1" dirty="0" smtClean="0">
                <a:solidFill>
                  <a:srgbClr val="000000"/>
                </a:solidFill>
                <a:effectLst/>
              </a:rPr>
              <a:t>90’s – kept on doubling</a:t>
            </a:r>
          </a:p>
          <a:p>
            <a:pPr marL="742861" lvl="1" indent="-285716">
              <a:buFont typeface="Arial"/>
              <a:buChar char="•"/>
            </a:pPr>
            <a:r>
              <a:rPr lang="en-US" b="1" dirty="0" smtClean="0">
                <a:solidFill>
                  <a:srgbClr val="000000"/>
                </a:solidFill>
                <a:effectLst/>
              </a:rPr>
              <a:t>Notice scale changes to 10’s of millions of transistors on a single chip</a:t>
            </a:r>
          </a:p>
          <a:p>
            <a:pPr marL="742861" lvl="1" indent="-285716">
              <a:buFont typeface="Arial"/>
              <a:buChar char="•"/>
            </a:pPr>
            <a:r>
              <a:rPr lang="en-US" dirty="0" smtClean="0">
                <a:solidFill>
                  <a:srgbClr val="000000"/>
                </a:solidFill>
                <a:effectLst/>
              </a:rPr>
              <a:t>First digital camera; 1 </a:t>
            </a:r>
            <a:r>
              <a:rPr lang="en-US" dirty="0" err="1" smtClean="0">
                <a:solidFill>
                  <a:srgbClr val="000000"/>
                </a:solidFill>
                <a:effectLst/>
              </a:rPr>
              <a:t>MegaPixel</a:t>
            </a:r>
            <a:r>
              <a:rPr lang="en-US" dirty="0" smtClean="0">
                <a:solidFill>
                  <a:srgbClr val="000000"/>
                </a:solidFill>
                <a:effectLst/>
              </a:rPr>
              <a:t>; $13,000</a:t>
            </a:r>
          </a:p>
          <a:p>
            <a:pPr marL="1142863" lvl="2" indent="-228572">
              <a:buFont typeface="Arial"/>
              <a:buChar char="•"/>
            </a:pPr>
            <a:r>
              <a:rPr lang="en-US" dirty="0" smtClean="0">
                <a:solidFill>
                  <a:srgbClr val="000000"/>
                </a:solidFill>
                <a:effectLst/>
              </a:rPr>
              <a:t>Ask students for examples of better/faster/cheaper camera</a:t>
            </a:r>
          </a:p>
          <a:p>
            <a:pPr marL="742861" lvl="1" indent="-285716">
              <a:buFont typeface="Arial"/>
              <a:buChar char="•"/>
            </a:pPr>
            <a:r>
              <a:rPr lang="en-US" dirty="0" smtClean="0">
                <a:solidFill>
                  <a:srgbClr val="000000"/>
                </a:solidFill>
                <a:effectLst/>
              </a:rPr>
              <a:t>First MP3 Player; only held 4 CD quality songs</a:t>
            </a:r>
          </a:p>
          <a:p>
            <a:pPr marL="1142863" lvl="2" indent="-228572">
              <a:buFont typeface="Arial"/>
              <a:buChar char="•"/>
            </a:pPr>
            <a:r>
              <a:rPr lang="en-US" dirty="0" smtClean="0">
                <a:solidFill>
                  <a:srgbClr val="000000"/>
                </a:solidFill>
                <a:effectLst/>
              </a:rPr>
              <a:t>It had a memory slot, like a camera today, so you could use multiple memory cards</a:t>
            </a:r>
          </a:p>
          <a:p>
            <a:pPr marL="1142863" lvl="2" indent="-228572">
              <a:buFont typeface="Arial"/>
              <a:buChar char="•"/>
            </a:pPr>
            <a:r>
              <a:rPr lang="en-US" dirty="0" smtClean="0">
                <a:solidFill>
                  <a:srgbClr val="000000"/>
                </a:solidFill>
                <a:effectLst/>
              </a:rPr>
              <a:t>Look at graph – only 16Mb memory cards at that time</a:t>
            </a:r>
          </a:p>
          <a:p>
            <a:pPr marL="1600007" lvl="3" indent="-228572">
              <a:buFont typeface="Arial"/>
              <a:buChar char="•"/>
            </a:pPr>
            <a:r>
              <a:rPr lang="en-US" dirty="0" smtClean="0">
                <a:solidFill>
                  <a:srgbClr val="000000"/>
                </a:solidFill>
                <a:effectLst/>
              </a:rPr>
              <a:t>Songs are ~ 1MB/minutes at CD quality, so 16Mb = 4 songs</a:t>
            </a:r>
          </a:p>
          <a:p>
            <a:pPr marL="1142863" lvl="2" indent="-228572">
              <a:buFont typeface="Arial"/>
              <a:buChar char="•"/>
            </a:pPr>
            <a:r>
              <a:rPr lang="en-US" dirty="0" smtClean="0">
                <a:solidFill>
                  <a:srgbClr val="000000"/>
                </a:solidFill>
                <a:effectLst/>
              </a:rPr>
              <a:t>One could choose lower quality sounds, to get more songs on card</a:t>
            </a:r>
          </a:p>
          <a:p>
            <a:pPr marL="1142863" lvl="2" indent="-228572">
              <a:buFont typeface="Arial"/>
              <a:buChar char="•"/>
            </a:pPr>
            <a:r>
              <a:rPr lang="en-US" dirty="0" smtClean="0">
                <a:solidFill>
                  <a:srgbClr val="000000"/>
                </a:solidFill>
                <a:effectLst/>
              </a:rPr>
              <a:t>Ask students for examples of better/faster/cheaper MP3 players/iPods</a:t>
            </a:r>
          </a:p>
          <a:p>
            <a:pPr marL="1142863" lvl="2" indent="-228572">
              <a:buFont typeface="Arial"/>
              <a:buChar char="•"/>
            </a:pPr>
            <a:r>
              <a:rPr lang="en-US" dirty="0" smtClean="0">
                <a:solidFill>
                  <a:srgbClr val="000000"/>
                </a:solidFill>
                <a:effectLst/>
              </a:rPr>
              <a:t>Ask students if they have noticed you can buy twice as big a memory card for the same price as the old one about every two years</a:t>
            </a:r>
          </a:p>
          <a:p>
            <a:pPr marL="1600007" lvl="3" indent="-228572">
              <a:buFont typeface="Arial"/>
              <a:buChar char="•"/>
            </a:pPr>
            <a:r>
              <a:rPr lang="en-US" dirty="0" smtClean="0">
                <a:solidFill>
                  <a:srgbClr val="000000"/>
                </a:solidFill>
                <a:effectLst/>
              </a:rPr>
              <a:t>That’s Moore’s Law at work in the memory chip industry</a:t>
            </a:r>
          </a:p>
        </p:txBody>
      </p:sp>
      <p:sp>
        <p:nvSpPr>
          <p:cNvPr id="4" name="Slide Number Placeholder 3"/>
          <p:cNvSpPr>
            <a:spLocks noGrp="1"/>
          </p:cNvSpPr>
          <p:nvPr>
            <p:ph type="sldNum" sz="quarter" idx="10"/>
          </p:nvPr>
        </p:nvSpPr>
        <p:spPr/>
        <p:txBody>
          <a:bodyPr/>
          <a:lstStyle/>
          <a:p>
            <a:fld id="{1B0D41A3-1F29-438C-BDEF-0DCCD83287C5}" type="slidenum">
              <a:rPr lang="en-US" smtClean="0"/>
              <a:pPr/>
              <a:t>23</a:t>
            </a:fld>
            <a:endParaRPr lang="en-US"/>
          </a:p>
        </p:txBody>
      </p:sp>
    </p:spTree>
    <p:extLst>
      <p:ext uri="{BB962C8B-B14F-4D97-AF65-F5344CB8AC3E}">
        <p14:creationId xmlns:p14="http://schemas.microsoft.com/office/powerpoint/2010/main" xmlns="" val="3096419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dirty="0" smtClean="0">
                <a:solidFill>
                  <a:srgbClr val="000000"/>
                </a:solidFill>
                <a:effectLst/>
              </a:rPr>
              <a:t>90’s – kept on doubling</a:t>
            </a:r>
          </a:p>
          <a:p>
            <a:pPr marL="742861" lvl="1" indent="-285716">
              <a:buFont typeface="Arial"/>
              <a:buChar char="•"/>
            </a:pPr>
            <a:r>
              <a:rPr lang="en-US" dirty="0" smtClean="0">
                <a:solidFill>
                  <a:srgbClr val="000000"/>
                </a:solidFill>
                <a:effectLst/>
              </a:rPr>
              <a:t>Notice scale changes to 10’s of millions of transistors on a single chip</a:t>
            </a:r>
          </a:p>
          <a:p>
            <a:pPr marL="742861" lvl="1" indent="-285716">
              <a:buFont typeface="Arial"/>
              <a:buChar char="•"/>
            </a:pPr>
            <a:r>
              <a:rPr lang="en-US" b="1" dirty="0" smtClean="0">
                <a:solidFill>
                  <a:srgbClr val="000000"/>
                </a:solidFill>
                <a:effectLst/>
              </a:rPr>
              <a:t>First digital camera; 1 </a:t>
            </a:r>
            <a:r>
              <a:rPr lang="en-US" b="1" dirty="0" err="1" smtClean="0">
                <a:solidFill>
                  <a:srgbClr val="000000"/>
                </a:solidFill>
                <a:effectLst/>
              </a:rPr>
              <a:t>MegaPixel</a:t>
            </a:r>
            <a:r>
              <a:rPr lang="en-US" b="1" dirty="0" smtClean="0">
                <a:solidFill>
                  <a:srgbClr val="000000"/>
                </a:solidFill>
                <a:effectLst/>
              </a:rPr>
              <a:t>; $13,000</a:t>
            </a:r>
          </a:p>
          <a:p>
            <a:pPr marL="1142863" lvl="2" indent="-228572">
              <a:buFont typeface="Arial"/>
              <a:buChar char="•"/>
            </a:pPr>
            <a:r>
              <a:rPr lang="en-US" b="1" dirty="0" smtClean="0">
                <a:solidFill>
                  <a:srgbClr val="000000"/>
                </a:solidFill>
                <a:effectLst/>
              </a:rPr>
              <a:t>Ask students for examples of better/faster/cheaper camera</a:t>
            </a:r>
          </a:p>
          <a:p>
            <a:pPr marL="742861" lvl="1" indent="-285716">
              <a:buFont typeface="Arial"/>
              <a:buChar char="•"/>
            </a:pPr>
            <a:r>
              <a:rPr lang="en-US" dirty="0" smtClean="0">
                <a:solidFill>
                  <a:srgbClr val="000000"/>
                </a:solidFill>
                <a:effectLst/>
              </a:rPr>
              <a:t>First MP3 Player; only held 4 CD quality songs</a:t>
            </a:r>
          </a:p>
          <a:p>
            <a:pPr marL="1142863" lvl="2" indent="-228572">
              <a:buFont typeface="Arial"/>
              <a:buChar char="•"/>
            </a:pPr>
            <a:r>
              <a:rPr lang="en-US" dirty="0" smtClean="0">
                <a:solidFill>
                  <a:srgbClr val="000000"/>
                </a:solidFill>
                <a:effectLst/>
              </a:rPr>
              <a:t>It had a memory slot, like a camera today, so you could use multiple memory cards</a:t>
            </a:r>
          </a:p>
          <a:p>
            <a:pPr marL="1142863" lvl="2" indent="-228572">
              <a:buFont typeface="Arial"/>
              <a:buChar char="•"/>
            </a:pPr>
            <a:r>
              <a:rPr lang="en-US" dirty="0" smtClean="0">
                <a:solidFill>
                  <a:srgbClr val="000000"/>
                </a:solidFill>
                <a:effectLst/>
              </a:rPr>
              <a:t>Look at graph – only 16Mb memory cards at that time</a:t>
            </a:r>
          </a:p>
          <a:p>
            <a:pPr marL="1600007" lvl="3" indent="-228572">
              <a:buFont typeface="Arial"/>
              <a:buChar char="•"/>
            </a:pPr>
            <a:r>
              <a:rPr lang="en-US" dirty="0" smtClean="0">
                <a:solidFill>
                  <a:srgbClr val="000000"/>
                </a:solidFill>
                <a:effectLst/>
              </a:rPr>
              <a:t>Songs are ~ 1MB/minutes at CD quality, so 16Mb = 4 songs</a:t>
            </a:r>
          </a:p>
          <a:p>
            <a:pPr marL="1142863" lvl="2" indent="-228572">
              <a:buFont typeface="Arial"/>
              <a:buChar char="•"/>
            </a:pPr>
            <a:r>
              <a:rPr lang="en-US" dirty="0" smtClean="0">
                <a:solidFill>
                  <a:srgbClr val="000000"/>
                </a:solidFill>
                <a:effectLst/>
              </a:rPr>
              <a:t>One could choose lower quality sounds, to get more songs on card</a:t>
            </a:r>
          </a:p>
          <a:p>
            <a:pPr marL="1142863" lvl="2" indent="-228572">
              <a:buFont typeface="Arial"/>
              <a:buChar char="•"/>
            </a:pPr>
            <a:r>
              <a:rPr lang="en-US" dirty="0" smtClean="0">
                <a:solidFill>
                  <a:srgbClr val="000000"/>
                </a:solidFill>
                <a:effectLst/>
              </a:rPr>
              <a:t>Ask students for examples of better/faster/cheaper MP3 players/iPods</a:t>
            </a:r>
          </a:p>
          <a:p>
            <a:pPr marL="1142863" lvl="2" indent="-228572">
              <a:buFont typeface="Arial"/>
              <a:buChar char="•"/>
            </a:pPr>
            <a:r>
              <a:rPr lang="en-US" dirty="0" smtClean="0">
                <a:solidFill>
                  <a:srgbClr val="000000"/>
                </a:solidFill>
                <a:effectLst/>
              </a:rPr>
              <a:t>Ask students if they have noticed you can buy twice as big a memory card for the same price as the old one about every two years</a:t>
            </a:r>
          </a:p>
          <a:p>
            <a:pPr marL="1600007" lvl="3" indent="-228572">
              <a:buFont typeface="Arial"/>
              <a:buChar char="•"/>
            </a:pPr>
            <a:r>
              <a:rPr lang="en-US" dirty="0" smtClean="0">
                <a:solidFill>
                  <a:srgbClr val="000000"/>
                </a:solidFill>
                <a:effectLst/>
              </a:rPr>
              <a:t>That’s Moore’s Law at work in the memory chip industry</a:t>
            </a:r>
          </a:p>
          <a:p>
            <a:endParaRPr lang="en-US" dirty="0"/>
          </a:p>
        </p:txBody>
      </p:sp>
      <p:sp>
        <p:nvSpPr>
          <p:cNvPr id="4" name="Slide Number Placeholder 3"/>
          <p:cNvSpPr>
            <a:spLocks noGrp="1"/>
          </p:cNvSpPr>
          <p:nvPr>
            <p:ph type="sldNum" sz="quarter" idx="10"/>
          </p:nvPr>
        </p:nvSpPr>
        <p:spPr/>
        <p:txBody>
          <a:bodyPr/>
          <a:lstStyle/>
          <a:p>
            <a:fld id="{1B0D41A3-1F29-438C-BDEF-0DCCD83287C5}" type="slidenum">
              <a:rPr lang="en-US" smtClean="0"/>
              <a:pPr/>
              <a:t>24</a:t>
            </a:fld>
            <a:endParaRPr lang="en-US"/>
          </a:p>
        </p:txBody>
      </p:sp>
    </p:spTree>
    <p:extLst>
      <p:ext uri="{BB962C8B-B14F-4D97-AF65-F5344CB8AC3E}">
        <p14:creationId xmlns:p14="http://schemas.microsoft.com/office/powerpoint/2010/main" xmlns="" val="2342660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dirty="0" smtClean="0">
                <a:solidFill>
                  <a:srgbClr val="000000"/>
                </a:solidFill>
                <a:effectLst/>
              </a:rPr>
              <a:t>90’s – kept on doubling</a:t>
            </a:r>
          </a:p>
          <a:p>
            <a:pPr marL="742861" lvl="1" indent="-285716">
              <a:buFont typeface="Arial"/>
              <a:buChar char="•"/>
            </a:pPr>
            <a:r>
              <a:rPr lang="en-US" dirty="0" smtClean="0">
                <a:solidFill>
                  <a:srgbClr val="000000"/>
                </a:solidFill>
                <a:effectLst/>
              </a:rPr>
              <a:t>Notice scale changes to 10’s of millions of transistors on a single chip</a:t>
            </a:r>
          </a:p>
          <a:p>
            <a:pPr marL="742861" lvl="1" indent="-285716">
              <a:buFont typeface="Arial"/>
              <a:buChar char="•"/>
            </a:pPr>
            <a:r>
              <a:rPr lang="en-US" dirty="0" smtClean="0">
                <a:solidFill>
                  <a:srgbClr val="000000"/>
                </a:solidFill>
                <a:effectLst/>
              </a:rPr>
              <a:t>First digital camera; 1 </a:t>
            </a:r>
            <a:r>
              <a:rPr lang="en-US" dirty="0" err="1" smtClean="0">
                <a:solidFill>
                  <a:srgbClr val="000000"/>
                </a:solidFill>
                <a:effectLst/>
              </a:rPr>
              <a:t>MegaPixel</a:t>
            </a:r>
            <a:r>
              <a:rPr lang="en-US" dirty="0" smtClean="0">
                <a:solidFill>
                  <a:srgbClr val="000000"/>
                </a:solidFill>
                <a:effectLst/>
              </a:rPr>
              <a:t>; $13,000</a:t>
            </a:r>
          </a:p>
          <a:p>
            <a:pPr marL="1142863" lvl="2" indent="-228572">
              <a:buFont typeface="Arial"/>
              <a:buChar char="•"/>
            </a:pPr>
            <a:r>
              <a:rPr lang="en-US" dirty="0" smtClean="0">
                <a:solidFill>
                  <a:srgbClr val="000000"/>
                </a:solidFill>
                <a:effectLst/>
              </a:rPr>
              <a:t>Ask students for examples of better/faster/cheaper camera</a:t>
            </a:r>
          </a:p>
          <a:p>
            <a:pPr marL="742861" lvl="1" indent="-285716">
              <a:buFont typeface="Arial"/>
              <a:buChar char="•"/>
            </a:pPr>
            <a:r>
              <a:rPr lang="en-US" b="1" dirty="0" smtClean="0">
                <a:solidFill>
                  <a:srgbClr val="000000"/>
                </a:solidFill>
                <a:effectLst/>
              </a:rPr>
              <a:t>First MP3 Player; only held 4 CD quality songs</a:t>
            </a:r>
          </a:p>
          <a:p>
            <a:pPr marL="1142863" lvl="2" indent="-228572">
              <a:buFont typeface="Arial"/>
              <a:buChar char="•"/>
            </a:pPr>
            <a:r>
              <a:rPr lang="en-US" b="1" dirty="0" smtClean="0">
                <a:solidFill>
                  <a:srgbClr val="000000"/>
                </a:solidFill>
                <a:effectLst/>
              </a:rPr>
              <a:t>It had a memory slot, like a camera today, so you could use multiple memory cards</a:t>
            </a:r>
          </a:p>
          <a:p>
            <a:pPr marL="1142863" lvl="2" indent="-228572">
              <a:buFont typeface="Arial"/>
              <a:buChar char="•"/>
            </a:pPr>
            <a:r>
              <a:rPr lang="en-US" b="1" dirty="0" smtClean="0">
                <a:solidFill>
                  <a:srgbClr val="000000"/>
                </a:solidFill>
                <a:effectLst/>
              </a:rPr>
              <a:t>Look at graph – only 16Mb memory cards at that time</a:t>
            </a:r>
          </a:p>
          <a:p>
            <a:pPr marL="1600007" lvl="3" indent="-228572">
              <a:buFont typeface="Arial"/>
              <a:buChar char="•"/>
            </a:pPr>
            <a:r>
              <a:rPr lang="en-US" b="1" dirty="0" smtClean="0">
                <a:solidFill>
                  <a:srgbClr val="000000"/>
                </a:solidFill>
                <a:effectLst/>
              </a:rPr>
              <a:t>Songs are ~ 1MB/minutes at CD quality, so 16Mb = 4 songs</a:t>
            </a:r>
          </a:p>
          <a:p>
            <a:pPr marL="1142863" lvl="2" indent="-228572">
              <a:buFont typeface="Arial"/>
              <a:buChar char="•"/>
            </a:pPr>
            <a:r>
              <a:rPr lang="en-US" b="1" dirty="0" smtClean="0">
                <a:solidFill>
                  <a:srgbClr val="000000"/>
                </a:solidFill>
                <a:effectLst/>
              </a:rPr>
              <a:t>One could choose lower quality sounds, to get more songs on card</a:t>
            </a:r>
          </a:p>
          <a:p>
            <a:pPr marL="1142863" lvl="2" indent="-228572">
              <a:buFont typeface="Arial"/>
              <a:buChar char="•"/>
            </a:pPr>
            <a:r>
              <a:rPr lang="en-US" b="1" dirty="0" smtClean="0">
                <a:solidFill>
                  <a:srgbClr val="000000"/>
                </a:solidFill>
                <a:effectLst/>
              </a:rPr>
              <a:t>Ask students for examples of better/faster/cheaper MP3 players/iPods</a:t>
            </a:r>
          </a:p>
          <a:p>
            <a:pPr marL="1142863" lvl="2" indent="-228572">
              <a:buFont typeface="Arial"/>
              <a:buChar char="•"/>
            </a:pPr>
            <a:r>
              <a:rPr lang="en-US" b="1" dirty="0" smtClean="0">
                <a:solidFill>
                  <a:srgbClr val="000000"/>
                </a:solidFill>
                <a:effectLst/>
              </a:rPr>
              <a:t>Ask students if they have noticed you can buy twice as big a memory card for the same price as the old one about every two years</a:t>
            </a:r>
          </a:p>
          <a:p>
            <a:pPr marL="1600007" lvl="3" indent="-228572">
              <a:buFont typeface="Arial"/>
              <a:buChar char="•"/>
            </a:pPr>
            <a:r>
              <a:rPr lang="en-US" b="1" dirty="0" smtClean="0">
                <a:solidFill>
                  <a:srgbClr val="000000"/>
                </a:solidFill>
                <a:effectLst/>
              </a:rPr>
              <a:t>That’s Moore’s Law at work in the memory chip industry</a:t>
            </a:r>
          </a:p>
          <a:p>
            <a:endParaRPr lang="en-US" dirty="0"/>
          </a:p>
        </p:txBody>
      </p:sp>
      <p:sp>
        <p:nvSpPr>
          <p:cNvPr id="4" name="Slide Number Placeholder 3"/>
          <p:cNvSpPr>
            <a:spLocks noGrp="1"/>
          </p:cNvSpPr>
          <p:nvPr>
            <p:ph type="sldNum" sz="quarter" idx="10"/>
          </p:nvPr>
        </p:nvSpPr>
        <p:spPr/>
        <p:txBody>
          <a:bodyPr/>
          <a:lstStyle/>
          <a:p>
            <a:fld id="{1B0D41A3-1F29-438C-BDEF-0DCCD83287C5}" type="slidenum">
              <a:rPr lang="en-US" smtClean="0"/>
              <a:pPr/>
              <a:t>25</a:t>
            </a:fld>
            <a:endParaRPr lang="en-US"/>
          </a:p>
        </p:txBody>
      </p:sp>
    </p:spTree>
    <p:extLst>
      <p:ext uri="{BB962C8B-B14F-4D97-AF65-F5344CB8AC3E}">
        <p14:creationId xmlns:p14="http://schemas.microsoft.com/office/powerpoint/2010/main" xmlns="" val="2455300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b="1" dirty="0" smtClean="0">
                <a:solidFill>
                  <a:srgbClr val="000000"/>
                </a:solidFill>
                <a:effectLst/>
              </a:rPr>
              <a:t>21</a:t>
            </a:r>
            <a:r>
              <a:rPr lang="en-US" b="1" baseline="30000" dirty="0" smtClean="0">
                <a:solidFill>
                  <a:srgbClr val="000000"/>
                </a:solidFill>
                <a:effectLst/>
              </a:rPr>
              <a:t>st</a:t>
            </a:r>
            <a:r>
              <a:rPr lang="en-US" b="1" dirty="0" smtClean="0">
                <a:solidFill>
                  <a:srgbClr val="000000"/>
                </a:solidFill>
                <a:effectLst/>
              </a:rPr>
              <a:t> Century – keeps on going….</a:t>
            </a:r>
          </a:p>
          <a:p>
            <a:pPr marL="742861" lvl="1" indent="-285716">
              <a:buFont typeface="Arial"/>
              <a:buChar char="•"/>
            </a:pPr>
            <a:r>
              <a:rPr lang="en-US" b="1" dirty="0" smtClean="0">
                <a:solidFill>
                  <a:srgbClr val="000000"/>
                </a:solidFill>
                <a:effectLst/>
              </a:rPr>
              <a:t>Notice scale changes to 100’s of millions of transistors on a single chip</a:t>
            </a:r>
          </a:p>
          <a:p>
            <a:pPr marL="742861" lvl="1" indent="-285716">
              <a:buFont typeface="Arial"/>
              <a:buChar char="•"/>
            </a:pPr>
            <a:r>
              <a:rPr lang="en-US" dirty="0" smtClean="0">
                <a:solidFill>
                  <a:srgbClr val="000000"/>
                </a:solidFill>
                <a:effectLst/>
              </a:rPr>
              <a:t>First TiVo; Digital Video recorder</a:t>
            </a:r>
          </a:p>
          <a:p>
            <a:pPr marL="742861" lvl="1" indent="-285716">
              <a:buFont typeface="Arial"/>
              <a:buChar char="•"/>
            </a:pPr>
            <a:r>
              <a:rPr lang="en-US" dirty="0" smtClean="0">
                <a:solidFill>
                  <a:srgbClr val="000000"/>
                </a:solidFill>
                <a:effectLst/>
              </a:rPr>
              <a:t>First Video iPod</a:t>
            </a:r>
          </a:p>
          <a:p>
            <a:pPr marL="742861" lvl="1" indent="-285716">
              <a:buFont typeface="Arial"/>
              <a:buChar char="•"/>
            </a:pPr>
            <a:r>
              <a:rPr lang="en-US" dirty="0" smtClean="0">
                <a:solidFill>
                  <a:srgbClr val="000000"/>
                </a:solidFill>
                <a:effectLst/>
              </a:rPr>
              <a:t>Today, Microprocessors (most complex computer chips) can have over one billion transistors on a single chip</a:t>
            </a:r>
          </a:p>
          <a:p>
            <a:pPr marL="1142863" lvl="2" indent="-228572">
              <a:buFont typeface="Arial"/>
              <a:buChar char="•"/>
            </a:pPr>
            <a:r>
              <a:rPr lang="en-US" dirty="0" smtClean="0">
                <a:solidFill>
                  <a:srgbClr val="000000"/>
                </a:solidFill>
                <a:effectLst/>
              </a:rPr>
              <a:t>….and they are still smaller than a postage stamp</a:t>
            </a:r>
          </a:p>
        </p:txBody>
      </p:sp>
      <p:sp>
        <p:nvSpPr>
          <p:cNvPr id="4" name="Slide Number Placeholder 3"/>
          <p:cNvSpPr>
            <a:spLocks noGrp="1"/>
          </p:cNvSpPr>
          <p:nvPr>
            <p:ph type="sldNum" sz="quarter" idx="10"/>
          </p:nvPr>
        </p:nvSpPr>
        <p:spPr/>
        <p:txBody>
          <a:bodyPr/>
          <a:lstStyle/>
          <a:p>
            <a:fld id="{1B0D41A3-1F29-438C-BDEF-0DCCD83287C5}" type="slidenum">
              <a:rPr lang="en-US" smtClean="0"/>
              <a:pPr/>
              <a:t>26</a:t>
            </a:fld>
            <a:endParaRPr lang="en-US"/>
          </a:p>
        </p:txBody>
      </p:sp>
    </p:spTree>
    <p:extLst>
      <p:ext uri="{BB962C8B-B14F-4D97-AF65-F5344CB8AC3E}">
        <p14:creationId xmlns:p14="http://schemas.microsoft.com/office/powerpoint/2010/main" xmlns="" val="1281325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dirty="0" smtClean="0">
                <a:solidFill>
                  <a:srgbClr val="000000"/>
                </a:solidFill>
                <a:effectLst/>
              </a:rPr>
              <a:t>21</a:t>
            </a:r>
            <a:r>
              <a:rPr lang="en-US" baseline="30000" dirty="0" smtClean="0">
                <a:solidFill>
                  <a:srgbClr val="000000"/>
                </a:solidFill>
                <a:effectLst/>
              </a:rPr>
              <a:t>st</a:t>
            </a:r>
            <a:r>
              <a:rPr lang="en-US" dirty="0" smtClean="0">
                <a:solidFill>
                  <a:srgbClr val="000000"/>
                </a:solidFill>
                <a:effectLst/>
              </a:rPr>
              <a:t> Century – keeps on going….</a:t>
            </a:r>
          </a:p>
          <a:p>
            <a:pPr marL="742861" lvl="1" indent="-285716">
              <a:buFont typeface="Arial"/>
              <a:buChar char="•"/>
            </a:pPr>
            <a:r>
              <a:rPr lang="en-US" dirty="0" smtClean="0">
                <a:solidFill>
                  <a:srgbClr val="000000"/>
                </a:solidFill>
                <a:effectLst/>
              </a:rPr>
              <a:t>Notice scale changes to 100’s of millions of transistors on a single chip</a:t>
            </a:r>
          </a:p>
          <a:p>
            <a:pPr marL="742861" lvl="1" indent="-285716">
              <a:buFont typeface="Arial"/>
              <a:buChar char="•"/>
            </a:pPr>
            <a:r>
              <a:rPr lang="en-US" b="1" dirty="0" smtClean="0">
                <a:solidFill>
                  <a:srgbClr val="000000"/>
                </a:solidFill>
                <a:effectLst/>
              </a:rPr>
              <a:t>First TiVo; Digital Video recorder</a:t>
            </a:r>
          </a:p>
          <a:p>
            <a:pPr marL="742861" lvl="1" indent="-285716">
              <a:buFont typeface="Arial"/>
              <a:buChar char="•"/>
            </a:pPr>
            <a:r>
              <a:rPr lang="en-US" dirty="0" smtClean="0">
                <a:solidFill>
                  <a:srgbClr val="000000"/>
                </a:solidFill>
                <a:effectLst/>
              </a:rPr>
              <a:t>First Video iPod</a:t>
            </a:r>
          </a:p>
          <a:p>
            <a:pPr marL="742861" lvl="1" indent="-285716">
              <a:buFont typeface="Arial"/>
              <a:buChar char="•"/>
            </a:pPr>
            <a:r>
              <a:rPr lang="en-US" dirty="0" smtClean="0">
                <a:solidFill>
                  <a:srgbClr val="000000"/>
                </a:solidFill>
                <a:effectLst/>
              </a:rPr>
              <a:t>Today, Microprocessors (most complex computer chips) can have over one billion transistors on a single chip</a:t>
            </a:r>
          </a:p>
          <a:p>
            <a:pPr marL="1142863" lvl="2" indent="-228572">
              <a:buFont typeface="Arial"/>
              <a:buChar char="•"/>
            </a:pPr>
            <a:r>
              <a:rPr lang="en-US" dirty="0" smtClean="0">
                <a:solidFill>
                  <a:srgbClr val="000000"/>
                </a:solidFill>
                <a:effectLst/>
              </a:rPr>
              <a:t>….and they are still smaller than a postage stamp</a:t>
            </a:r>
            <a:endParaRPr lang="en-US" dirty="0">
              <a:solidFill>
                <a:srgbClr val="000000"/>
              </a:solidFill>
              <a:effectLst/>
            </a:endParaRPr>
          </a:p>
        </p:txBody>
      </p:sp>
      <p:sp>
        <p:nvSpPr>
          <p:cNvPr id="4" name="Slide Number Placeholder 3"/>
          <p:cNvSpPr>
            <a:spLocks noGrp="1"/>
          </p:cNvSpPr>
          <p:nvPr>
            <p:ph type="sldNum" sz="quarter" idx="10"/>
          </p:nvPr>
        </p:nvSpPr>
        <p:spPr/>
        <p:txBody>
          <a:bodyPr/>
          <a:lstStyle/>
          <a:p>
            <a:fld id="{1B0D41A3-1F29-438C-BDEF-0DCCD83287C5}" type="slidenum">
              <a:rPr lang="en-US" smtClean="0"/>
              <a:pPr/>
              <a:t>27</a:t>
            </a:fld>
            <a:endParaRPr lang="en-US"/>
          </a:p>
        </p:txBody>
      </p:sp>
    </p:spTree>
    <p:extLst>
      <p:ext uri="{BB962C8B-B14F-4D97-AF65-F5344CB8AC3E}">
        <p14:creationId xmlns:p14="http://schemas.microsoft.com/office/powerpoint/2010/main" xmlns="" val="1230249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dirty="0" smtClean="0">
                <a:solidFill>
                  <a:srgbClr val="000000"/>
                </a:solidFill>
                <a:effectLst/>
              </a:rPr>
              <a:t>21</a:t>
            </a:r>
            <a:r>
              <a:rPr lang="en-US" baseline="30000" dirty="0" smtClean="0">
                <a:solidFill>
                  <a:srgbClr val="000000"/>
                </a:solidFill>
                <a:effectLst/>
              </a:rPr>
              <a:t>st</a:t>
            </a:r>
            <a:r>
              <a:rPr lang="en-US" dirty="0" smtClean="0">
                <a:solidFill>
                  <a:srgbClr val="000000"/>
                </a:solidFill>
                <a:effectLst/>
              </a:rPr>
              <a:t> Century – keeps on going….</a:t>
            </a:r>
          </a:p>
          <a:p>
            <a:pPr marL="742861" lvl="1" indent="-285716">
              <a:buFont typeface="Arial"/>
              <a:buChar char="•"/>
            </a:pPr>
            <a:r>
              <a:rPr lang="en-US" dirty="0" smtClean="0">
                <a:solidFill>
                  <a:srgbClr val="000000"/>
                </a:solidFill>
                <a:effectLst/>
              </a:rPr>
              <a:t>Notice scale changes to 100’s of millions of transistors on a single chip</a:t>
            </a:r>
          </a:p>
          <a:p>
            <a:pPr marL="742861" lvl="1" indent="-285716">
              <a:buFont typeface="Arial"/>
              <a:buChar char="•"/>
            </a:pPr>
            <a:r>
              <a:rPr lang="en-US" dirty="0" smtClean="0">
                <a:solidFill>
                  <a:srgbClr val="000000"/>
                </a:solidFill>
                <a:effectLst/>
              </a:rPr>
              <a:t>First TiVo; Digital Video recorder</a:t>
            </a:r>
          </a:p>
          <a:p>
            <a:pPr marL="742861" lvl="1" indent="-285716">
              <a:buFont typeface="Arial"/>
              <a:buChar char="•"/>
            </a:pPr>
            <a:r>
              <a:rPr lang="en-US" b="1" dirty="0" smtClean="0">
                <a:solidFill>
                  <a:srgbClr val="000000"/>
                </a:solidFill>
                <a:effectLst/>
              </a:rPr>
              <a:t>First Video iPod</a:t>
            </a:r>
          </a:p>
          <a:p>
            <a:pPr marL="742861" lvl="1" indent="-285716">
              <a:buFont typeface="Arial"/>
              <a:buChar char="•"/>
            </a:pPr>
            <a:r>
              <a:rPr lang="en-US" b="1" dirty="0" smtClean="0">
                <a:solidFill>
                  <a:srgbClr val="000000"/>
                </a:solidFill>
                <a:effectLst/>
              </a:rPr>
              <a:t>Today, Microprocessors (most complex computer chips) can have over one billion transistors on a single chip</a:t>
            </a:r>
          </a:p>
          <a:p>
            <a:pPr marL="1142863" lvl="2" indent="-228572">
              <a:buFont typeface="Arial"/>
              <a:buChar char="•"/>
            </a:pPr>
            <a:r>
              <a:rPr lang="en-US" b="1" dirty="0" smtClean="0">
                <a:solidFill>
                  <a:srgbClr val="000000"/>
                </a:solidFill>
                <a:effectLst/>
              </a:rPr>
              <a:t>….and they are still smaller than a postage stamp</a:t>
            </a:r>
          </a:p>
          <a:p>
            <a:endParaRPr lang="en-US" dirty="0"/>
          </a:p>
        </p:txBody>
      </p:sp>
      <p:sp>
        <p:nvSpPr>
          <p:cNvPr id="4" name="Slide Number Placeholder 3"/>
          <p:cNvSpPr>
            <a:spLocks noGrp="1"/>
          </p:cNvSpPr>
          <p:nvPr>
            <p:ph type="sldNum" sz="quarter" idx="10"/>
          </p:nvPr>
        </p:nvSpPr>
        <p:spPr/>
        <p:txBody>
          <a:bodyPr/>
          <a:lstStyle/>
          <a:p>
            <a:fld id="{1B0D41A3-1F29-438C-BDEF-0DCCD83287C5}" type="slidenum">
              <a:rPr lang="en-US" smtClean="0"/>
              <a:pPr/>
              <a:t>28</a:t>
            </a:fld>
            <a:endParaRPr lang="en-US"/>
          </a:p>
        </p:txBody>
      </p:sp>
    </p:spTree>
    <p:extLst>
      <p:ext uri="{BB962C8B-B14F-4D97-AF65-F5344CB8AC3E}">
        <p14:creationId xmlns:p14="http://schemas.microsoft.com/office/powerpoint/2010/main" xmlns="" val="3637793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Moore’s Law Summary (slide 25)</a:t>
            </a:r>
          </a:p>
          <a:p>
            <a:pPr>
              <a:buFont typeface="Arial"/>
              <a:buChar char="•"/>
            </a:pPr>
            <a:r>
              <a:rPr lang="en-US" dirty="0" smtClean="0">
                <a:solidFill>
                  <a:srgbClr val="000000"/>
                </a:solidFill>
                <a:effectLst/>
              </a:rPr>
              <a:t>This is the reason electronic products keep getting better/faster/cheaper</a:t>
            </a:r>
          </a:p>
          <a:p>
            <a:pPr>
              <a:buFont typeface="Arial"/>
              <a:buChar char="•"/>
            </a:pPr>
            <a:r>
              <a:rPr lang="en-US" dirty="0" smtClean="0">
                <a:solidFill>
                  <a:srgbClr val="000000"/>
                </a:solidFill>
                <a:effectLst/>
              </a:rPr>
              <a:t>Huge impact on our lives</a:t>
            </a:r>
          </a:p>
          <a:p>
            <a:pPr>
              <a:buFont typeface="Arial"/>
              <a:buChar char="•"/>
            </a:pPr>
            <a:r>
              <a:rPr lang="en-US" dirty="0" smtClean="0">
                <a:solidFill>
                  <a:srgbClr val="000000"/>
                </a:solidFill>
                <a:effectLst/>
              </a:rPr>
              <a:t>"Greatest human invention since the wheel”</a:t>
            </a:r>
          </a:p>
          <a:p>
            <a:pPr>
              <a:buFont typeface="Arial"/>
              <a:buChar char="•"/>
            </a:pPr>
            <a:r>
              <a:rPr lang="en-US" dirty="0" smtClean="0">
                <a:solidFill>
                  <a:srgbClr val="000000"/>
                </a:solidFill>
                <a:effectLst/>
              </a:rPr>
              <a:t>Also very rare</a:t>
            </a:r>
          </a:p>
          <a:p>
            <a:pPr marL="742861" lvl="1" indent="-285716">
              <a:buFont typeface="Arial"/>
              <a:buChar char="•"/>
            </a:pPr>
            <a:r>
              <a:rPr lang="en-US" dirty="0" smtClean="0">
                <a:solidFill>
                  <a:srgbClr val="000000"/>
                </a:solidFill>
                <a:effectLst/>
              </a:rPr>
              <a:t>Moore’s Law only applies to electronics</a:t>
            </a:r>
          </a:p>
          <a:p>
            <a:pPr marL="742861" lvl="1" indent="-285716">
              <a:buFont typeface="Arial"/>
              <a:buChar char="•"/>
            </a:pPr>
            <a:r>
              <a:rPr lang="en-US" dirty="0" smtClean="0">
                <a:solidFill>
                  <a:srgbClr val="000000"/>
                </a:solidFill>
                <a:effectLst/>
              </a:rPr>
              <a:t>This is the very rare exception, not the rule, for human creations</a:t>
            </a:r>
          </a:p>
          <a:p>
            <a:pPr marL="1142863" lvl="2" indent="-228572">
              <a:buFont typeface="Arial"/>
              <a:buChar char="•"/>
            </a:pPr>
            <a:r>
              <a:rPr lang="en-US" dirty="0" smtClean="0">
                <a:solidFill>
                  <a:srgbClr val="000000"/>
                </a:solidFill>
                <a:effectLst/>
              </a:rPr>
              <a:t>Students are so acclimated to things getting better/faster/cheaper that they do not realize what an extraordinary exception this is; so by way of example…..</a:t>
            </a:r>
          </a:p>
          <a:p>
            <a:endParaRPr lang="en-US" dirty="0"/>
          </a:p>
        </p:txBody>
      </p:sp>
      <p:sp>
        <p:nvSpPr>
          <p:cNvPr id="4" name="Slide Number Placeholder 3"/>
          <p:cNvSpPr>
            <a:spLocks noGrp="1"/>
          </p:cNvSpPr>
          <p:nvPr>
            <p:ph type="sldNum" sz="quarter" idx="10"/>
          </p:nvPr>
        </p:nvSpPr>
        <p:spPr/>
        <p:txBody>
          <a:bodyPr/>
          <a:lstStyle/>
          <a:p>
            <a:fld id="{1B0D41A3-1F29-438C-BDEF-0DCCD83287C5}" type="slidenum">
              <a:rPr lang="en-US" smtClean="0"/>
              <a:pPr/>
              <a:t>29</a:t>
            </a:fld>
            <a:endParaRPr lang="en-US"/>
          </a:p>
        </p:txBody>
      </p:sp>
    </p:spTree>
    <p:extLst>
      <p:ext uri="{BB962C8B-B14F-4D97-AF65-F5344CB8AC3E}">
        <p14:creationId xmlns:p14="http://schemas.microsoft.com/office/powerpoint/2010/main" xmlns="" val="196355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effectLst/>
              </a:rPr>
              <a:t>Answer Key:</a:t>
            </a:r>
          </a:p>
          <a:p>
            <a:r>
              <a:rPr lang="en-US" b="1" dirty="0" smtClean="0">
                <a:solidFill>
                  <a:srgbClr val="000000"/>
                </a:solidFill>
                <a:effectLst/>
                <a:hlinkClick r:id="rId3"/>
              </a:rPr>
              <a:t>Moore's </a:t>
            </a:r>
            <a:r>
              <a:rPr lang="en-US" b="1" dirty="0" err="1" smtClean="0">
                <a:solidFill>
                  <a:srgbClr val="000000"/>
                </a:solidFill>
                <a:effectLst/>
                <a:hlinkClick r:id="rId3"/>
              </a:rPr>
              <a:t>Law_Worksheet</a:t>
            </a:r>
            <a:r>
              <a:rPr lang="en-US" b="1" dirty="0" smtClean="0">
                <a:effectLst/>
              </a:rPr>
              <a:t> [1]</a:t>
            </a:r>
          </a:p>
          <a:p>
            <a:r>
              <a:rPr lang="en-US" dirty="0" smtClean="0">
                <a:effectLst/>
              </a:rPr>
              <a:t>Submitted by </a:t>
            </a:r>
            <a:r>
              <a:rPr lang="en-US" dirty="0" smtClean="0">
                <a:solidFill>
                  <a:srgbClr val="000000"/>
                </a:solidFill>
                <a:effectLst/>
                <a:hlinkClick r:id="rId4" tooltip="View user profile."/>
              </a:rPr>
              <a:t>Randy Steele</a:t>
            </a:r>
            <a:r>
              <a:rPr lang="en-US" dirty="0" smtClean="0">
                <a:effectLst/>
              </a:rPr>
              <a:t> [2] on 11 July, 2011 - 19:59</a:t>
            </a:r>
          </a:p>
          <a:p>
            <a:endParaRPr lang="en-US" dirty="0" smtClean="0">
              <a:solidFill>
                <a:srgbClr val="000000"/>
              </a:solidFill>
              <a:effectLst/>
            </a:endParaRPr>
          </a:p>
          <a:p>
            <a:r>
              <a:rPr lang="en-US" b="1" dirty="0" smtClean="0">
                <a:effectLst/>
              </a:rPr>
              <a:t>Answer Key: Moore’s Law Worksheet</a:t>
            </a:r>
            <a:endParaRPr lang="en-US" dirty="0" smtClean="0">
              <a:effectLst/>
            </a:endParaRPr>
          </a:p>
          <a:p>
            <a:pPr>
              <a:buFont typeface="+mj-lt"/>
              <a:buAutoNum type="arabicPeriod"/>
            </a:pPr>
            <a:r>
              <a:rPr lang="en-US" b="1" dirty="0" smtClean="0">
                <a:solidFill>
                  <a:srgbClr val="000000"/>
                </a:solidFill>
                <a:effectLst/>
              </a:rPr>
              <a:t>Transistors, Computer Chip, Doubles, Two Years</a:t>
            </a:r>
          </a:p>
          <a:p>
            <a:pPr>
              <a:buFont typeface="+mj-lt"/>
              <a:buAutoNum type="arabicPeriod"/>
            </a:pPr>
            <a:r>
              <a:rPr lang="en-US" b="1" dirty="0" smtClean="0">
                <a:solidFill>
                  <a:srgbClr val="000000"/>
                </a:solidFill>
                <a:effectLst/>
              </a:rPr>
              <a:t>By doubling a penny just 30 times, you get over $10M. By doubling the number of transistors every two years, for decades, today’s computer chips can have over a billion transistors</a:t>
            </a:r>
          </a:p>
          <a:p>
            <a:pPr>
              <a:buFont typeface="+mj-lt"/>
              <a:buAutoNum type="arabicPeriod"/>
            </a:pPr>
            <a:r>
              <a:rPr lang="en-US" b="1" dirty="0" smtClean="0">
                <a:solidFill>
                  <a:srgbClr val="000000"/>
                </a:solidFill>
                <a:effectLst/>
              </a:rPr>
              <a:t>Better, Faster, Cheaper</a:t>
            </a:r>
          </a:p>
          <a:p>
            <a:pPr>
              <a:buFont typeface="+mj-lt"/>
              <a:buAutoNum type="arabicPeriod"/>
            </a:pPr>
            <a:r>
              <a:rPr lang="en-US" b="1" dirty="0" smtClean="0">
                <a:solidFill>
                  <a:srgbClr val="000000"/>
                </a:solidFill>
                <a:effectLst/>
              </a:rPr>
              <a:t>Many possible answers, for example:</a:t>
            </a:r>
            <a:br>
              <a:rPr lang="en-US" b="1" dirty="0" smtClean="0">
                <a:solidFill>
                  <a:srgbClr val="000000"/>
                </a:solidFill>
                <a:effectLst/>
              </a:rPr>
            </a:br>
            <a:r>
              <a:rPr lang="en-US" b="1" dirty="0" smtClean="0">
                <a:solidFill>
                  <a:srgbClr val="000000"/>
                </a:solidFill>
                <a:effectLst/>
              </a:rPr>
              <a:t>- calculators do many more functions (scientific, graphing) and basic ones are much cheaper</a:t>
            </a:r>
            <a:br>
              <a:rPr lang="en-US" b="1" dirty="0" smtClean="0">
                <a:solidFill>
                  <a:srgbClr val="000000"/>
                </a:solidFill>
                <a:effectLst/>
              </a:rPr>
            </a:br>
            <a:r>
              <a:rPr lang="en-US" b="1" dirty="0" smtClean="0">
                <a:solidFill>
                  <a:srgbClr val="000000"/>
                </a:solidFill>
                <a:effectLst/>
              </a:rPr>
              <a:t>- cell phones are smaller, cheaper and smarter (now with computer-like functions)</a:t>
            </a:r>
            <a:br>
              <a:rPr lang="en-US" b="1" dirty="0" smtClean="0">
                <a:solidFill>
                  <a:srgbClr val="000000"/>
                </a:solidFill>
                <a:effectLst/>
              </a:rPr>
            </a:br>
            <a:r>
              <a:rPr lang="en-US" b="1" dirty="0" smtClean="0">
                <a:solidFill>
                  <a:srgbClr val="000000"/>
                </a:solidFill>
                <a:effectLst/>
              </a:rPr>
              <a:t>- digital music player hold thousands of CD quality sounds, and some play videos too</a:t>
            </a:r>
          </a:p>
          <a:p>
            <a:pPr>
              <a:buFont typeface="+mj-lt"/>
              <a:buAutoNum type="arabicPeriod"/>
            </a:pPr>
            <a:r>
              <a:rPr lang="en-US" b="1" dirty="0" smtClean="0">
                <a:solidFill>
                  <a:srgbClr val="000000"/>
                </a:solidFill>
                <a:effectLst/>
              </a:rPr>
              <a:t>Since Moore’s Law doubles every two years, in four years an iPod should hold 4 times more music/videos</a:t>
            </a:r>
          </a:p>
          <a:p>
            <a:pPr>
              <a:buFont typeface="+mj-lt"/>
              <a:buAutoNum type="arabicPeriod"/>
            </a:pPr>
            <a:r>
              <a:rPr lang="en-US" b="1" dirty="0" smtClean="0">
                <a:solidFill>
                  <a:srgbClr val="000000"/>
                </a:solidFill>
                <a:effectLst/>
              </a:rPr>
              <a:t>Better, Faster, Cheaper: A flight from Los Angeles to New York might include arcade-style video games, take only 15 minutes and cost $10</a:t>
            </a:r>
            <a:endParaRPr lang="en-US" dirty="0" smtClean="0">
              <a:solidFill>
                <a:srgbClr val="000000"/>
              </a:solidFill>
              <a:effectLst/>
            </a:endParaRPr>
          </a:p>
          <a:p>
            <a:r>
              <a:rPr lang="en-US" b="1" dirty="0" smtClean="0">
                <a:effectLst/>
              </a:rPr>
              <a:t>Source URL:</a:t>
            </a:r>
            <a:r>
              <a:rPr lang="en-US" dirty="0" smtClean="0">
                <a:effectLst/>
              </a:rPr>
              <a:t> </a:t>
            </a:r>
            <a:r>
              <a:rPr lang="en-US" dirty="0" smtClean="0">
                <a:solidFill>
                  <a:srgbClr val="000000"/>
                </a:solidFill>
                <a:effectLst/>
                <a:hlinkClick r:id="rId3"/>
              </a:rPr>
              <a:t>http://stemrobotics.cs.pdx.edu/node/357</a:t>
            </a:r>
            <a:endParaRPr lang="en-US" dirty="0">
              <a:effectLst/>
            </a:endParaRPr>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solidFill>
                  <a:prstClr val="black"/>
                </a:solidFill>
              </a:rPr>
              <a:pPr>
                <a:def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 OPEN </a:t>
            </a:r>
            <a:r>
              <a:rPr lang="en-US" b="1" dirty="0" smtClean="0">
                <a:solidFill>
                  <a:srgbClr val="000000"/>
                </a:solidFill>
                <a:effectLst/>
                <a:hlinkClick r:id="rId3"/>
              </a:rPr>
              <a:t>Moore's Law Auto PPT</a:t>
            </a:r>
            <a:r>
              <a:rPr lang="en-US" dirty="0" smtClean="0">
                <a:effectLst/>
              </a:rPr>
              <a:t> [10] file for last slide in presentation</a:t>
            </a:r>
          </a:p>
          <a:p>
            <a:r>
              <a:rPr lang="en-US" i="1" dirty="0" smtClean="0">
                <a:effectLst/>
              </a:rPr>
              <a:t>Moore’s Law in the Auto Industry</a:t>
            </a:r>
            <a:endParaRPr lang="en-US" dirty="0" smtClean="0">
              <a:effectLst/>
            </a:endParaRPr>
          </a:p>
          <a:p>
            <a:r>
              <a:rPr lang="en-US" dirty="0" smtClean="0">
                <a:effectLst/>
              </a:rPr>
              <a:t>This slide does a side-by-side comparison of the computer chip industry and the auto industry from 1975 to 2008</a:t>
            </a:r>
          </a:p>
          <a:p>
            <a:pPr>
              <a:buFont typeface="Arial"/>
              <a:buChar char="•"/>
            </a:pPr>
            <a:r>
              <a:rPr lang="en-US" dirty="0" smtClean="0">
                <a:solidFill>
                  <a:srgbClr val="000000"/>
                </a:solidFill>
                <a:effectLst/>
              </a:rPr>
              <a:t>It then show what would have happened in the auto industry if Moore’s Law had applied for just these 33 years</a:t>
            </a:r>
          </a:p>
          <a:p>
            <a:r>
              <a:rPr lang="en-US" dirty="0" smtClean="0">
                <a:effectLst/>
              </a:rPr>
              <a:t>For</a:t>
            </a:r>
            <a:r>
              <a:rPr lang="en-US" b="1" dirty="0" smtClean="0">
                <a:effectLst/>
              </a:rPr>
              <a:t> Speed </a:t>
            </a:r>
            <a:r>
              <a:rPr lang="en-US" dirty="0" smtClean="0">
                <a:effectLst/>
              </a:rPr>
              <a:t>comparison, the chip clock speed (MHz = millions of cycles per second; GHz = billions of cycles per second) is compared to the cars to speed (mph)</a:t>
            </a:r>
          </a:p>
          <a:p>
            <a:r>
              <a:rPr lang="en-US" dirty="0" smtClean="0">
                <a:effectLst/>
              </a:rPr>
              <a:t>For </a:t>
            </a:r>
            <a:r>
              <a:rPr lang="en-US" b="1" dirty="0" smtClean="0">
                <a:effectLst/>
              </a:rPr>
              <a:t>Efficiency</a:t>
            </a:r>
            <a:r>
              <a:rPr lang="en-US" dirty="0" smtClean="0">
                <a:effectLst/>
              </a:rPr>
              <a:t>, the chip are measured in MIPS (millions of instructions per second) and compared to the car’s fuel efficiency (mpg)</a:t>
            </a:r>
          </a:p>
          <a:p>
            <a:r>
              <a:rPr lang="en-US" dirty="0" smtClean="0">
                <a:effectLst/>
              </a:rPr>
              <a:t>For </a:t>
            </a:r>
            <a:r>
              <a:rPr lang="en-US" b="1" dirty="0" smtClean="0">
                <a:effectLst/>
              </a:rPr>
              <a:t>Cost</a:t>
            </a:r>
            <a:r>
              <a:rPr lang="en-US" dirty="0" smtClean="0">
                <a:effectLst/>
              </a:rPr>
              <a:t>, the chip cost stayed the same, but the number of transistors on the chip for that cost is used, compared to the car sticker price.</a:t>
            </a:r>
          </a:p>
          <a:p>
            <a:endParaRPr lang="en-US" dirty="0" smtClean="0">
              <a:effectLst/>
            </a:endParaRPr>
          </a:p>
          <a:p>
            <a:r>
              <a:rPr lang="en-US" dirty="0" smtClean="0">
                <a:effectLst/>
              </a:rPr>
              <a:t>1975</a:t>
            </a:r>
          </a:p>
          <a:p>
            <a:pPr>
              <a:buFont typeface="Arial"/>
              <a:buChar char="•"/>
            </a:pPr>
            <a:r>
              <a:rPr lang="en-US" dirty="0" smtClean="0">
                <a:solidFill>
                  <a:srgbClr val="000000"/>
                </a:solidFill>
                <a:effectLst/>
              </a:rPr>
              <a:t>Most famous computer chip was Intel 8080</a:t>
            </a:r>
          </a:p>
          <a:p>
            <a:pPr>
              <a:buFont typeface="Arial"/>
              <a:buChar char="•"/>
            </a:pPr>
            <a:r>
              <a:rPr lang="en-US" dirty="0" smtClean="0">
                <a:solidFill>
                  <a:srgbClr val="000000"/>
                </a:solidFill>
                <a:effectLst/>
              </a:rPr>
              <a:t>Most famous car was Ferrari 308 (remember Magnum P.I.?)</a:t>
            </a:r>
          </a:p>
          <a:p>
            <a:pPr>
              <a:buFont typeface="Arial"/>
              <a:buChar char="•"/>
            </a:pPr>
            <a:r>
              <a:rPr lang="en-US" dirty="0" smtClean="0">
                <a:solidFill>
                  <a:srgbClr val="000000"/>
                </a:solidFill>
                <a:effectLst/>
              </a:rPr>
              <a:t>Recite speed, efficiency and cost as a baseline for our comparison</a:t>
            </a:r>
          </a:p>
          <a:p>
            <a:pPr>
              <a:buFont typeface="Arial"/>
              <a:buChar char="•"/>
            </a:pPr>
            <a:endParaRPr lang="en-US" dirty="0" smtClean="0">
              <a:solidFill>
                <a:srgbClr val="000000"/>
              </a:solidFill>
              <a:effectLst/>
            </a:endParaRPr>
          </a:p>
          <a:p>
            <a:r>
              <a:rPr lang="en-US" dirty="0" smtClean="0">
                <a:effectLst/>
              </a:rPr>
              <a:t>2008</a:t>
            </a:r>
          </a:p>
          <a:p>
            <a:pPr>
              <a:buFont typeface="Arial"/>
              <a:buChar char="•"/>
            </a:pPr>
            <a:r>
              <a:rPr lang="en-US" dirty="0" smtClean="0">
                <a:solidFill>
                  <a:srgbClr val="000000"/>
                </a:solidFill>
                <a:effectLst/>
              </a:rPr>
              <a:t>Computer chip is Intel Quad-Core; Car is new Ferrari 430</a:t>
            </a:r>
          </a:p>
          <a:p>
            <a:pPr>
              <a:buFont typeface="Arial"/>
              <a:buChar char="•"/>
            </a:pPr>
            <a:r>
              <a:rPr lang="en-US" dirty="0" smtClean="0">
                <a:solidFill>
                  <a:srgbClr val="000000"/>
                </a:solidFill>
                <a:effectLst/>
              </a:rPr>
              <a:t>Chips speed is 3.3Ghz (3,300 MHz) times four cores</a:t>
            </a:r>
          </a:p>
          <a:p>
            <a:pPr>
              <a:buFont typeface="Arial"/>
              <a:buChar char="•"/>
            </a:pPr>
            <a:r>
              <a:rPr lang="en-US" dirty="0" smtClean="0">
                <a:solidFill>
                  <a:srgbClr val="000000"/>
                </a:solidFill>
                <a:effectLst/>
              </a:rPr>
              <a:t>Chip efficiency is 64,000 MIPS (100,000 fold increase from 1975)</a:t>
            </a:r>
          </a:p>
          <a:p>
            <a:pPr>
              <a:buFont typeface="Arial"/>
              <a:buChar char="•"/>
            </a:pPr>
            <a:r>
              <a:rPr lang="en-US" dirty="0" smtClean="0">
                <a:solidFill>
                  <a:srgbClr val="000000"/>
                </a:solidFill>
                <a:effectLst/>
              </a:rPr>
              <a:t>Chip cost – still $300, but now you get 300,000,000 transistors for that price</a:t>
            </a:r>
          </a:p>
          <a:p>
            <a:pPr>
              <a:buFont typeface="Arial"/>
              <a:buChar char="•"/>
            </a:pPr>
            <a:endParaRPr lang="en-US" dirty="0" smtClean="0">
              <a:solidFill>
                <a:srgbClr val="000000"/>
              </a:solidFill>
              <a:effectLst/>
            </a:endParaRPr>
          </a:p>
          <a:p>
            <a:r>
              <a:rPr lang="en-US" dirty="0" smtClean="0">
                <a:effectLst/>
              </a:rPr>
              <a:t>What if… Moore’s Law had applied to the Auto Industry for just these 33 years (since 1975 thru 2008)</a:t>
            </a:r>
          </a:p>
          <a:p>
            <a:endParaRPr lang="en-US" dirty="0" smtClean="0">
              <a:effectLst/>
            </a:endParaRPr>
          </a:p>
          <a:p>
            <a:pPr>
              <a:buFont typeface="Arial"/>
              <a:buChar char="•"/>
            </a:pPr>
            <a:r>
              <a:rPr lang="en-US" dirty="0" smtClean="0">
                <a:solidFill>
                  <a:srgbClr val="000000"/>
                </a:solidFill>
                <a:effectLst/>
              </a:rPr>
              <a:t>In 2008 the Ferrari 430 should:</a:t>
            </a:r>
          </a:p>
          <a:p>
            <a:pPr marL="742861" lvl="1" indent="-285716">
              <a:buFont typeface="Arial"/>
              <a:buChar char="•"/>
            </a:pPr>
            <a:r>
              <a:rPr lang="en-US" dirty="0" smtClean="0">
                <a:solidFill>
                  <a:srgbClr val="000000"/>
                </a:solidFill>
                <a:effectLst/>
              </a:rPr>
              <a:t>Have top speed of 255,000 mph</a:t>
            </a:r>
          </a:p>
          <a:p>
            <a:pPr marL="742861" lvl="1" indent="-285716">
              <a:buFont typeface="Arial"/>
              <a:buChar char="•"/>
            </a:pPr>
            <a:r>
              <a:rPr lang="en-US" dirty="0" smtClean="0">
                <a:solidFill>
                  <a:srgbClr val="000000"/>
                </a:solidFill>
                <a:effectLst/>
              </a:rPr>
              <a:t>Get 1,300,000 mpg</a:t>
            </a:r>
          </a:p>
          <a:p>
            <a:pPr marL="742861" lvl="1" indent="-285716">
              <a:buFont typeface="Arial"/>
              <a:buChar char="•"/>
            </a:pPr>
            <a:r>
              <a:rPr lang="en-US" dirty="0" smtClean="0">
                <a:solidFill>
                  <a:srgbClr val="000000"/>
                </a:solidFill>
                <a:effectLst/>
              </a:rPr>
              <a:t>Cost $0.19 (before taxes….)</a:t>
            </a:r>
          </a:p>
          <a:p>
            <a:pPr>
              <a:buFont typeface="Arial"/>
              <a:buChar char="•"/>
            </a:pPr>
            <a:r>
              <a:rPr lang="en-US" dirty="0" smtClean="0">
                <a:solidFill>
                  <a:srgbClr val="000000"/>
                </a:solidFill>
                <a:effectLst/>
              </a:rPr>
              <a:t>Have students recalculate these 3 numbers assuming Moore's Law had continued to apply to the auto industry since 2008</a:t>
            </a:r>
          </a:p>
          <a:p>
            <a:pPr>
              <a:buFont typeface="Arial"/>
              <a:buChar char="•"/>
            </a:pPr>
            <a:r>
              <a:rPr lang="en-US" dirty="0" smtClean="0">
                <a:solidFill>
                  <a:srgbClr val="000000"/>
                </a:solidFill>
                <a:effectLst/>
              </a:rPr>
              <a:t>Emphasize the uniqueness of Moore’s Law in the electronics industry</a:t>
            </a:r>
          </a:p>
          <a:p>
            <a:pPr marL="742861" lvl="1" indent="-285716">
              <a:buFont typeface="Arial"/>
              <a:buChar char="•"/>
            </a:pPr>
            <a:r>
              <a:rPr lang="en-US" dirty="0" smtClean="0">
                <a:solidFill>
                  <a:srgbClr val="000000"/>
                </a:solidFill>
                <a:effectLst/>
              </a:rPr>
              <a:t>Student have grown up surrounded by examples of Moore’s Law and often have the impression that this rapid better/faster/cheaper progression is just “the way the universe works”</a:t>
            </a:r>
          </a:p>
          <a:p>
            <a:pPr marL="742861" lvl="1" indent="-285716">
              <a:buFont typeface="Arial"/>
              <a:buChar char="•"/>
            </a:pPr>
            <a:r>
              <a:rPr lang="en-US" dirty="0" smtClean="0">
                <a:solidFill>
                  <a:srgbClr val="000000"/>
                </a:solidFill>
                <a:effectLst/>
              </a:rPr>
              <a:t>A human-made invention that keeps doubling for 50 years is an extraordinary exception to “the way the universe works”</a:t>
            </a:r>
          </a:p>
          <a:p>
            <a:pPr marL="742861" lvl="1" indent="-285716">
              <a:buFont typeface="Arial"/>
              <a:buChar char="•"/>
            </a:pPr>
            <a:r>
              <a:rPr lang="en-US" dirty="0" smtClean="0">
                <a:solidFill>
                  <a:srgbClr val="000000"/>
                </a:solidFill>
                <a:effectLst/>
              </a:rPr>
              <a:t>Asks student to speculate about the implications of Moore’s Law continuing for another 10 years, or 50 years?</a:t>
            </a:r>
          </a:p>
          <a:p>
            <a:r>
              <a:rPr lang="en-US" b="1" dirty="0" smtClean="0">
                <a:effectLst/>
              </a:rPr>
              <a:t>Source URL:</a:t>
            </a:r>
            <a:r>
              <a:rPr lang="en-US" dirty="0" smtClean="0">
                <a:effectLst/>
              </a:rPr>
              <a:t> </a:t>
            </a:r>
            <a:r>
              <a:rPr lang="en-US" dirty="0" smtClean="0">
                <a:solidFill>
                  <a:srgbClr val="000000"/>
                </a:solidFill>
                <a:effectLst/>
                <a:hlinkClick r:id="rId4"/>
              </a:rPr>
              <a:t>http://stemrobotics.cs.pdx.edu/node/351</a:t>
            </a:r>
            <a:endParaRPr lang="en-US" dirty="0">
              <a:effectLst/>
            </a:endParaRPr>
          </a:p>
        </p:txBody>
      </p:sp>
      <p:sp>
        <p:nvSpPr>
          <p:cNvPr id="4" name="Slide Number Placeholder 3"/>
          <p:cNvSpPr>
            <a:spLocks noGrp="1"/>
          </p:cNvSpPr>
          <p:nvPr>
            <p:ph type="sldNum" sz="quarter" idx="10"/>
          </p:nvPr>
        </p:nvSpPr>
        <p:spPr/>
        <p:txBody>
          <a:bodyPr/>
          <a:lstStyle/>
          <a:p>
            <a:fld id="{1B0D41A3-1F29-438C-BDEF-0DCCD83287C5}" type="slidenum">
              <a:rPr lang="en-US" smtClean="0"/>
              <a:pPr/>
              <a:t>30</a:t>
            </a:fld>
            <a:endParaRPr lang="en-US"/>
          </a:p>
        </p:txBody>
      </p:sp>
    </p:spTree>
    <p:extLst>
      <p:ext uri="{BB962C8B-B14F-4D97-AF65-F5344CB8AC3E}">
        <p14:creationId xmlns:p14="http://schemas.microsoft.com/office/powerpoint/2010/main" xmlns="" val="616315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Moore's Law </a:t>
            </a:r>
          </a:p>
          <a:p>
            <a:endParaRPr lang="en-US" sz="1100" dirty="0"/>
          </a:p>
          <a:p>
            <a:r>
              <a:rPr lang="en-US" sz="1100" dirty="0"/>
              <a:t>Moore's law describes a long-term trend in the history of computing hardware. The number of transistors that can be placed inexpensively on an integrated circuit doubles approximately every two years. This trend has continued in a smooth and predictable curve for over half a century and is expected to continue until 2020 or later.</a:t>
            </a:r>
          </a:p>
          <a:p>
            <a:endParaRPr lang="en-US" sz="1100" dirty="0"/>
          </a:p>
          <a:p>
            <a:r>
              <a:rPr lang="en-US" sz="1100" dirty="0"/>
              <a:t>The capabilities of many electronic devices are strongly linked to Moore's law: processing speed, memory capacity, sensors and even the pixels in digital cameras. All of these are improving at exponential rates as well. This is dramatically enhancing the impact of digital electronics in nearly every segment of the world economy.</a:t>
            </a:r>
          </a:p>
          <a:p>
            <a:endParaRPr lang="en-US" sz="1100" dirty="0"/>
          </a:p>
          <a:p>
            <a:r>
              <a:rPr lang="en-US" sz="1100" dirty="0"/>
              <a:t>In 2011, Intel unveiled a new microprocessor based on 22 </a:t>
            </a:r>
            <a:r>
              <a:rPr lang="en-US" sz="1100" dirty="0" err="1"/>
              <a:t>nanometre</a:t>
            </a:r>
            <a:r>
              <a:rPr lang="en-US" sz="1100" dirty="0"/>
              <a:t> process technology.* Codenamed Ivy Bridge, this is the first high-volume chip to use 3-D transistors, and packs almost 3 billion of them onto a single circuit. These new "Tri-Gate" transistors are a fundamental departure from the two-dimensional "planar" transistor structure that has been used before. They operate at much lower voltage and lower leakage, providing an unprecedented combination of improved performance and energy efficiency. Dramatic innovations across a range of electronics - from computers to mobile phones, household appliances and medical devices - will now be possible.</a:t>
            </a:r>
          </a:p>
          <a:p>
            <a:endParaRPr lang="en-US" sz="1100" dirty="0"/>
          </a:p>
          <a:p>
            <a:r>
              <a:rPr lang="en-US" sz="1100" b="1" dirty="0"/>
              <a:t>Even smaller and denser chips based on a 14nm process are being planned for 2013, and the company's long-term roadmap includes sizes down to 4nm in the early 2020s - close to the size of individual atoms. </a:t>
            </a:r>
            <a:r>
              <a:rPr lang="en-US" sz="1100" dirty="0"/>
              <a:t>This will present major design and engineering challenges, since transistors at these dimensions will be substantially affected by quantum </a:t>
            </a:r>
            <a:r>
              <a:rPr lang="en-US" sz="1100" dirty="0" err="1"/>
              <a:t>tunnelling</a:t>
            </a:r>
            <a:r>
              <a:rPr lang="en-US" sz="1100" dirty="0"/>
              <a:t> (a phenomenon where a particle tunnels through a barrier).</a:t>
            </a:r>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xmlns="" val="1100314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Secure digital (SD) cards arrived in the early 2000s. These provided storage in a thumbnail-sized form factor, enabling them to be used with digital cameras, phones, MP3 players and other handheld devices.</a:t>
            </a:r>
          </a:p>
          <a:p>
            <a:endParaRPr lang="en-US" sz="700" dirty="0"/>
          </a:p>
          <a:p>
            <a:r>
              <a:rPr lang="en-US" sz="900" dirty="0"/>
              <a:t>Micro-SD cards (pictured below) have shrunk this format to an even smaller size. As of 2010, it is possible to store 32 GB of data on a device measuring 11 x 15 mm, weighing 0.5 grams and costing under $100.</a:t>
            </a:r>
          </a:p>
          <a:p>
            <a:endParaRPr lang="en-US" sz="700" dirty="0"/>
          </a:p>
          <a:p>
            <a:r>
              <a:rPr lang="en-US" sz="900" dirty="0"/>
              <a:t>To put this in context: this is over 3 million times lighter and over 10,000 times cheaper than an equivalent device of 30 years ago.</a:t>
            </a:r>
          </a:p>
          <a:p>
            <a:endParaRPr lang="en-US" sz="700" dirty="0"/>
          </a:p>
          <a:p>
            <a:r>
              <a:rPr lang="en-US" sz="900" dirty="0"/>
              <a:t>So, what does the future hold?</a:t>
            </a:r>
          </a:p>
          <a:p>
            <a:endParaRPr lang="en-US" sz="700" dirty="0"/>
          </a:p>
          <a:p>
            <a:r>
              <a:rPr lang="en-US" sz="900" dirty="0"/>
              <a:t>It is safe to assume that the exponential trends in capacity and price performance will continue. These trends have been consistent for over half a century. Even if the limits of </a:t>
            </a:r>
            <a:r>
              <a:rPr lang="en-US" sz="900" dirty="0" err="1"/>
              <a:t>miniaturisation</a:t>
            </a:r>
            <a:r>
              <a:rPr lang="en-US" sz="900" dirty="0"/>
              <a:t> are reached with current technology, formats will become available that lead to new paradigms and even higher densities. Carbon nanotubes, for example, would enable components to be arranged atom-by-atom.</a:t>
            </a:r>
          </a:p>
          <a:p>
            <a:endParaRPr lang="en-US" sz="900" dirty="0"/>
          </a:p>
          <a:p>
            <a:r>
              <a:rPr lang="en-US" sz="900" dirty="0"/>
              <a:t>The memory capacity of the human brain has been estimated at between one and ten terabytes, with a most likely value of 3 terabytes.* Consumer hard drives are already available at this size.*</a:t>
            </a:r>
          </a:p>
          <a:p>
            <a:endParaRPr lang="en-US" sz="700" dirty="0"/>
          </a:p>
          <a:p>
            <a:r>
              <a:rPr lang="en-US" sz="900" dirty="0"/>
              <a:t>128 GB micro-SD cards are being planned for 2011* and there is even a 2 TB specification in the pipeline.* </a:t>
            </a:r>
          </a:p>
          <a:p>
            <a:endParaRPr lang="en-US" sz="700" dirty="0"/>
          </a:p>
          <a:p>
            <a:r>
              <a:rPr lang="en-US" sz="900" dirty="0"/>
              <a:t>Well before the end of this decade, it is likely that micro-SD cards (such as that pictured above) will exceed the storage capacity of the human brain.</a:t>
            </a:r>
          </a:p>
          <a:p>
            <a:endParaRPr lang="en-US" sz="700" dirty="0"/>
          </a:p>
          <a:p>
            <a:r>
              <a:rPr lang="en-US" sz="900" dirty="0"/>
              <a:t>By 2030, a micro-SD card (or equivalent device) will have the storage capacity of 20,000 human brains.</a:t>
            </a:r>
          </a:p>
          <a:p>
            <a:endParaRPr lang="en-US" sz="700" dirty="0"/>
          </a:p>
          <a:p>
            <a:r>
              <a:rPr lang="en-US" sz="900" dirty="0"/>
              <a:t>By 2043, a micro-SD card (or equivalent device) will have a storage capacity of more than 500 billion gigabytes - equal to the entire contents of the Internet in 2009.*</a:t>
            </a:r>
          </a:p>
          <a:p>
            <a:endParaRPr lang="en-US" sz="700" dirty="0"/>
          </a:p>
          <a:p>
            <a:r>
              <a:rPr lang="en-US" sz="900" dirty="0"/>
              <a:t>By 2050 - if trends continue - a device the size of a micro-SD card will have storage equivalent to three times the brain capacity of the entire human race.</a:t>
            </a:r>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xmlns="" val="1100314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287" indent="-274287" defTabSz="914290">
              <a:spcBef>
                <a:spcPct val="20000"/>
              </a:spcBef>
              <a:buClr>
                <a:srgbClr val="0BD0D9"/>
              </a:buClr>
              <a:buSzPct val="95000"/>
              <a:buFont typeface="Wingdings 2"/>
              <a:buChar char=""/>
            </a:pPr>
            <a:r>
              <a:rPr lang="en-US" sz="1400" b="1" dirty="0">
                <a:solidFill>
                  <a:prstClr val="white"/>
                </a:solidFill>
                <a:latin typeface="Constantia"/>
                <a:hlinkClick r:id="rId3"/>
              </a:rPr>
              <a:t>Wanted: Moore's Law for Another 40 Years</a:t>
            </a:r>
            <a:r>
              <a:rPr lang="en-US" sz="1400" b="1" dirty="0">
                <a:solidFill>
                  <a:prstClr val="white"/>
                </a:solidFill>
                <a:latin typeface="Constantia"/>
              </a:rPr>
              <a:t> (1:26)</a:t>
            </a:r>
          </a:p>
          <a:p>
            <a:pPr rtl="0"/>
            <a:r>
              <a:rPr lang="en-US" sz="800" dirty="0"/>
              <a:t>When you fight the law, you'll usually lose... at least that's what happens when you fight Moore's Law, an industry axiom that states that the number of transistors on a chip will roughly double approximately every two years. This video, set to the tune of "I Fought the Law" originally recorded by Sonny Curtis and The Crickets, looks back at how many have long predicted the end to Moore's Law and how it continues to prevail as Intel releases its first 45nm chips based on its reinvented transistors with new Hafnium-based high-k and metal materials. Long live Moore's Law!</a:t>
            </a:r>
          </a:p>
          <a:p>
            <a:pPr rtl="0">
              <a:buFont typeface="Arial"/>
              <a:buChar char="•"/>
            </a:pPr>
            <a:r>
              <a:rPr lang="en-US" sz="800" b="1" dirty="0"/>
              <a:t>Category </a:t>
            </a:r>
            <a:r>
              <a:rPr lang="en-US" sz="800" dirty="0">
                <a:hlinkClick r:id="rId4" action="ppaction://hlinkfile"/>
              </a:rPr>
              <a:t>Science &amp; Technology</a:t>
            </a:r>
            <a:endParaRPr lang="en-US" sz="800" dirty="0"/>
          </a:p>
          <a:p>
            <a:endParaRPr lang="en-US" sz="800" dirty="0"/>
          </a:p>
          <a:p>
            <a:pPr marL="274287" indent="-274287" defTabSz="914290">
              <a:spcBef>
                <a:spcPct val="20000"/>
              </a:spcBef>
              <a:buClr>
                <a:srgbClr val="0BD0D9"/>
              </a:buClr>
              <a:buSzPct val="95000"/>
              <a:buFont typeface="Wingdings 2"/>
              <a:buChar char=""/>
            </a:pPr>
            <a:r>
              <a:rPr lang="en-US" sz="1400" b="1" dirty="0">
                <a:solidFill>
                  <a:prstClr val="white"/>
                </a:solidFill>
                <a:latin typeface="Constantia"/>
                <a:hlinkClick r:id="rId5"/>
              </a:rPr>
              <a:t>Powers of Smaller</a:t>
            </a:r>
            <a:r>
              <a:rPr lang="en-US" sz="1400" b="1" dirty="0">
                <a:solidFill>
                  <a:prstClr val="white"/>
                </a:solidFill>
                <a:latin typeface="Constantia"/>
              </a:rPr>
              <a:t>  (2:03)</a:t>
            </a:r>
          </a:p>
          <a:p>
            <a:pPr rtl="0"/>
            <a:r>
              <a:rPr lang="en-US" sz="800" dirty="0"/>
              <a:t>Science gurus Adam Savage and Jamie </a:t>
            </a:r>
            <a:r>
              <a:rPr lang="en-US" sz="800" dirty="0" err="1"/>
              <a:t>Hyneman</a:t>
            </a:r>
            <a:r>
              <a:rPr lang="en-US" sz="800" dirty="0"/>
              <a:t> show how Intel's incredible shrinking transistors are helping to cram old, super-sized supercomputer performance into small, sleek laptops built with Intel Centrino Duo processor technology.</a:t>
            </a:r>
            <a:br>
              <a:rPr lang="en-US" sz="800" dirty="0"/>
            </a:br>
            <a:r>
              <a:rPr lang="en-US" sz="800" dirty="0"/>
              <a:t>For more on Intel IDF: </a:t>
            </a:r>
            <a:r>
              <a:rPr lang="en-US" sz="800" dirty="0">
                <a:hlinkClick r:id="rId6" tooltip="http://www.intel.com/idf/us"/>
              </a:rPr>
              <a:t>http://www.intel.com/idf/us</a:t>
            </a:r>
            <a:endParaRPr lang="en-US" sz="800" dirty="0"/>
          </a:p>
          <a:p>
            <a:pPr rtl="0">
              <a:buFont typeface="Arial"/>
              <a:buChar char="•"/>
            </a:pPr>
            <a:r>
              <a:rPr lang="en-US" sz="800" b="1" dirty="0"/>
              <a:t>Category </a:t>
            </a:r>
            <a:r>
              <a:rPr lang="en-US" sz="800" dirty="0">
                <a:hlinkClick r:id="rId7" action="ppaction://hlinkfile"/>
              </a:rPr>
              <a:t>Entertainment</a:t>
            </a:r>
            <a:endParaRPr lang="en-US" sz="800" dirty="0"/>
          </a:p>
          <a:p>
            <a:endParaRPr lang="en-US" sz="800" dirty="0"/>
          </a:p>
          <a:p>
            <a:pPr marL="274287" indent="-274287" defTabSz="914290">
              <a:spcBef>
                <a:spcPct val="20000"/>
              </a:spcBef>
              <a:buClr>
                <a:srgbClr val="0BD0D9"/>
              </a:buClr>
              <a:buSzPct val="95000"/>
              <a:buFont typeface="Wingdings 2"/>
              <a:buChar char=""/>
            </a:pPr>
            <a:r>
              <a:rPr lang="en-US" sz="1400" b="1" dirty="0">
                <a:solidFill>
                  <a:prstClr val="white"/>
                </a:solidFill>
                <a:latin typeface="Constantia"/>
                <a:hlinkClick r:id="rId8"/>
              </a:rPr>
              <a:t>45nm...What Does It Mean?</a:t>
            </a:r>
            <a:r>
              <a:rPr lang="en-US" sz="1400" b="1" dirty="0">
                <a:solidFill>
                  <a:prstClr val="white"/>
                </a:solidFill>
                <a:latin typeface="Constantia"/>
              </a:rPr>
              <a:t>  (2:36)</a:t>
            </a:r>
          </a:p>
          <a:p>
            <a:pPr rtl="0"/>
            <a:r>
              <a:rPr lang="en-US" sz="800" dirty="0"/>
              <a:t>Intel's new 45nm </a:t>
            </a:r>
            <a:r>
              <a:rPr lang="en-US" sz="800" dirty="0" err="1"/>
              <a:t>Penryn</a:t>
            </a:r>
            <a:r>
              <a:rPr lang="en-US" sz="800" dirty="0"/>
              <a:t> microprocessor relies on a new recipe that combines the element Hafnium and metal gate technology to increase performance and significantly reduce eco-unfriendly, wasteful electricity leaks. But what does that mean?</a:t>
            </a:r>
            <a:r>
              <a:rPr lang="en-US" sz="100" dirty="0"/>
              <a:t/>
            </a:r>
            <a:br>
              <a:rPr lang="en-US" sz="100" dirty="0"/>
            </a:br>
            <a:r>
              <a:rPr lang="en-US" sz="100" dirty="0"/>
              <a:t/>
            </a:r>
            <a:br>
              <a:rPr lang="en-US" sz="100" dirty="0"/>
            </a:br>
            <a:r>
              <a:rPr lang="en-US" sz="800" dirty="0"/>
              <a:t>Note: A viewer alerted us to a mistake, so this is the updated version . Originally posted November 11, the video was viewed by more than 12,000 times, </a:t>
            </a:r>
            <a:r>
              <a:rPr lang="en-US" sz="800" dirty="0" err="1"/>
              <a:t>favorited</a:t>
            </a:r>
            <a:r>
              <a:rPr lang="en-US" sz="800" dirty="0"/>
              <a:t> 20 times and 26 comments as of January 25, 2008. We apologize for any inconvenience.</a:t>
            </a:r>
          </a:p>
          <a:p>
            <a:pPr rtl="0">
              <a:buFont typeface="Arial"/>
              <a:buChar char="•"/>
            </a:pPr>
            <a:r>
              <a:rPr lang="en-US" sz="800" b="1" dirty="0"/>
              <a:t>Category </a:t>
            </a:r>
            <a:r>
              <a:rPr lang="en-US" sz="800" dirty="0">
                <a:hlinkClick r:id="rId4" action="ppaction://hlinkfile"/>
              </a:rPr>
              <a:t>Science &amp; Technology</a:t>
            </a:r>
            <a:endParaRPr lang="en-US" sz="800" dirty="0"/>
          </a:p>
          <a:p>
            <a:endParaRPr lang="en-US" sz="800" dirty="0"/>
          </a:p>
          <a:p>
            <a:pPr marL="274287" indent="-274287" defTabSz="914290">
              <a:spcBef>
                <a:spcPct val="20000"/>
              </a:spcBef>
              <a:buClr>
                <a:srgbClr val="0BD0D9"/>
              </a:buClr>
              <a:buSzPct val="95000"/>
              <a:buFont typeface="Wingdings 2"/>
              <a:buChar char=""/>
            </a:pPr>
            <a:r>
              <a:rPr lang="en-US" sz="1400" b="1" dirty="0">
                <a:solidFill>
                  <a:prstClr val="white"/>
                </a:solidFill>
                <a:latin typeface="Constantia"/>
                <a:hlinkClick r:id="rId9"/>
              </a:rPr>
              <a:t>Sand to Silicon - the Making of a Chip</a:t>
            </a:r>
            <a:r>
              <a:rPr lang="en-US" sz="1400" b="1" dirty="0">
                <a:solidFill>
                  <a:prstClr val="white"/>
                </a:solidFill>
                <a:latin typeface="Constantia"/>
              </a:rPr>
              <a:t> (2:11)</a:t>
            </a:r>
            <a:endParaRPr lang="en-US" sz="1400" dirty="0">
              <a:solidFill>
                <a:prstClr val="white"/>
              </a:solidFill>
              <a:latin typeface="Constantia"/>
            </a:endParaRPr>
          </a:p>
          <a:p>
            <a:pPr rtl="0"/>
            <a:r>
              <a:rPr lang="en-US" sz="800" dirty="0"/>
              <a:t>This is how a microprocessor, the brain 'behind the magic' of your PC, is made. For more about process Intel employs in building the chips that power many of the world's computers.</a:t>
            </a:r>
          </a:p>
          <a:p>
            <a:pPr rtl="0"/>
            <a:r>
              <a:rPr lang="en-US" sz="800" dirty="0"/>
              <a:t>visit </a:t>
            </a:r>
            <a:r>
              <a:rPr lang="en-US" sz="800" dirty="0">
                <a:hlinkClick r:id="rId10" tooltip="http://bit.ly/of-sand"/>
              </a:rPr>
              <a:t>http://bit.ly/of-sand</a:t>
            </a:r>
            <a:r>
              <a:rPr lang="en-US" sz="800" dirty="0"/>
              <a:t>.</a:t>
            </a:r>
          </a:p>
          <a:p>
            <a:pPr rtl="0">
              <a:buFont typeface="Arial"/>
              <a:buChar char="•"/>
            </a:pPr>
            <a:r>
              <a:rPr lang="en-US" sz="800" b="1" dirty="0"/>
              <a:t>Category </a:t>
            </a:r>
            <a:r>
              <a:rPr lang="en-US" sz="800" dirty="0">
                <a:hlinkClick r:id="rId4" action="ppaction://hlinkfile"/>
              </a:rPr>
              <a:t>Science &amp; Technology</a:t>
            </a:r>
            <a:endParaRPr lang="en-US" sz="800" dirty="0"/>
          </a:p>
        </p:txBody>
      </p:sp>
      <p:sp>
        <p:nvSpPr>
          <p:cNvPr id="4" name="Slide Number Placeholder 3"/>
          <p:cNvSpPr>
            <a:spLocks noGrp="1"/>
          </p:cNvSpPr>
          <p:nvPr>
            <p:ph type="sldNum" sz="quarter" idx="10"/>
          </p:nvPr>
        </p:nvSpPr>
        <p:spPr/>
        <p:txBody>
          <a:bodyPr/>
          <a:lstStyle/>
          <a:p>
            <a:fld id="{1B0D41A3-1F29-438C-BDEF-0DCCD83287C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xmlns="" val="4054020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0"/>
            <a:r>
              <a:rPr lang="en-US" sz="1100" b="1" dirty="0"/>
              <a:t>Instructional Material: </a:t>
            </a:r>
            <a:r>
              <a:rPr lang="en-US" sz="1100" b="1" dirty="0">
                <a:solidFill>
                  <a:prstClr val="black"/>
                </a:solidFill>
              </a:rPr>
              <a:t>2.6.5a</a:t>
            </a:r>
            <a:endParaRPr lang="en-US" sz="1100" b="1" dirty="0"/>
          </a:p>
          <a:p>
            <a:r>
              <a:rPr lang="en-US" sz="1100" b="1" dirty="0">
                <a:solidFill>
                  <a:srgbClr val="000000"/>
                </a:solidFill>
                <a:hlinkClick r:id="rId3"/>
              </a:rPr>
              <a:t>Scale of the Universe: Interactive</a:t>
            </a:r>
            <a:r>
              <a:rPr lang="en-US" sz="1100" b="1" dirty="0"/>
              <a:t> [1]</a:t>
            </a:r>
          </a:p>
          <a:p>
            <a:r>
              <a:rPr lang="en-US" sz="1100" dirty="0"/>
              <a:t>Submitted by </a:t>
            </a:r>
            <a:r>
              <a:rPr lang="en-US" sz="1100" dirty="0">
                <a:solidFill>
                  <a:srgbClr val="000000"/>
                </a:solidFill>
                <a:hlinkClick r:id="rId4" tooltip="View user profile."/>
              </a:rPr>
              <a:t>Randy Steele</a:t>
            </a:r>
            <a:r>
              <a:rPr lang="en-US" sz="1100" dirty="0"/>
              <a:t> [2] on 16 May, 2012 - 20:11</a:t>
            </a:r>
          </a:p>
          <a:p>
            <a:r>
              <a:rPr lang="en-US" sz="1100" dirty="0"/>
              <a:t>This online interactive allows one to zoom in or out on the universe and annotates items at each factor of 10 in magnification (including the gate of a transistor) </a:t>
            </a:r>
            <a:r>
              <a:rPr lang="en-US" sz="1100" dirty="0">
                <a:solidFill>
                  <a:srgbClr val="000000"/>
                </a:solidFill>
                <a:hlinkClick r:id="rId5"/>
              </a:rPr>
              <a:t>http://www.htwins.net/scale2/</a:t>
            </a:r>
            <a:r>
              <a:rPr lang="en-US" sz="1100" dirty="0"/>
              <a:t> [5]</a:t>
            </a:r>
          </a:p>
          <a:p>
            <a:r>
              <a:rPr lang="en-US" sz="1100" dirty="0"/>
              <a:t>Material Type: Model</a:t>
            </a:r>
          </a:p>
          <a:p>
            <a:endParaRPr lang="en-US" sz="1100" dirty="0"/>
          </a:p>
          <a:p>
            <a:r>
              <a:rPr lang="en-US" sz="1100" b="1" dirty="0"/>
              <a:t>Instructional Material: 2.6.5b</a:t>
            </a:r>
          </a:p>
          <a:p>
            <a:r>
              <a:rPr lang="en-US" sz="1100" b="1" dirty="0">
                <a:solidFill>
                  <a:srgbClr val="000000"/>
                </a:solidFill>
                <a:hlinkClick r:id="rId6"/>
              </a:rPr>
              <a:t>Wright's Law Edges Out Moore's Law in Predicting Technology Development </a:t>
            </a:r>
            <a:r>
              <a:rPr lang="en-US" sz="1100" b="1" dirty="0"/>
              <a:t>[1]</a:t>
            </a:r>
          </a:p>
          <a:p>
            <a:r>
              <a:rPr lang="en-US" sz="1100" dirty="0"/>
              <a:t>Submitted by </a:t>
            </a:r>
            <a:r>
              <a:rPr lang="en-US" sz="1100" dirty="0">
                <a:solidFill>
                  <a:srgbClr val="000000"/>
                </a:solidFill>
                <a:hlinkClick r:id="rId7" tooltip="View user profile."/>
              </a:rPr>
              <a:t>Matt Bell</a:t>
            </a:r>
            <a:r>
              <a:rPr lang="en-US" sz="1100" dirty="0"/>
              <a:t> [2] on 26 September, 2012 - 07:28</a:t>
            </a:r>
            <a:endParaRPr lang="en-US" sz="200" dirty="0"/>
          </a:p>
          <a:p>
            <a:r>
              <a:rPr lang="en-US" sz="1100" dirty="0"/>
              <a:t>Moore's Law Falls to Wright's Law in Predicting Technological Advance </a:t>
            </a:r>
          </a:p>
          <a:p>
            <a:r>
              <a:rPr lang="en-US" sz="1100" dirty="0">
                <a:solidFill>
                  <a:srgbClr val="000000"/>
                </a:solidFill>
                <a:hlinkClick r:id="rId8"/>
              </a:rPr>
              <a:t>http://bigthink.com/</a:t>
            </a:r>
            <a:r>
              <a:rPr lang="en-US" sz="1100" dirty="0" err="1">
                <a:solidFill>
                  <a:srgbClr val="000000"/>
                </a:solidFill>
                <a:hlinkClick r:id="rId8"/>
              </a:rPr>
              <a:t>ideafeed</a:t>
            </a:r>
            <a:r>
              <a:rPr lang="en-US" sz="1100" dirty="0">
                <a:solidFill>
                  <a:srgbClr val="000000"/>
                </a:solidFill>
                <a:hlinkClick r:id="rId8"/>
              </a:rPr>
              <a:t>/</a:t>
            </a:r>
            <a:r>
              <a:rPr lang="en-US" sz="1100" dirty="0" err="1">
                <a:solidFill>
                  <a:srgbClr val="000000"/>
                </a:solidFill>
                <a:hlinkClick r:id="rId8"/>
              </a:rPr>
              <a:t>moores</a:t>
            </a:r>
            <a:r>
              <a:rPr lang="en-US" sz="1100" dirty="0">
                <a:solidFill>
                  <a:srgbClr val="000000"/>
                </a:solidFill>
                <a:hlinkClick r:id="rId8"/>
              </a:rPr>
              <a:t>-law-falls-to-wrights-law-in-</a:t>
            </a:r>
            <a:r>
              <a:rPr lang="en-US" sz="1100" dirty="0" err="1">
                <a:solidFill>
                  <a:srgbClr val="000000"/>
                </a:solidFill>
                <a:hlinkClick r:id="rId8"/>
              </a:rPr>
              <a:t>predicti</a:t>
            </a:r>
            <a:r>
              <a:rPr lang="en-US" sz="1100" dirty="0">
                <a:solidFill>
                  <a:srgbClr val="000000"/>
                </a:solidFill>
                <a:hlinkClick r:id="rId8"/>
              </a:rPr>
              <a:t>...</a:t>
            </a:r>
            <a:r>
              <a:rPr lang="en-US" sz="1100" dirty="0"/>
              <a:t> [5]</a:t>
            </a:r>
            <a:endParaRPr lang="en-US" sz="200" dirty="0"/>
          </a:p>
          <a:p>
            <a:r>
              <a:rPr lang="en-US" sz="1100" dirty="0"/>
              <a:t>Material Type: Case Study</a:t>
            </a:r>
          </a:p>
          <a:p>
            <a:endParaRPr lang="en-US" sz="1100" dirty="0"/>
          </a:p>
          <a:p>
            <a:r>
              <a:rPr lang="en-US" sz="1100" b="1" dirty="0"/>
              <a:t>Moore's Law Falls to Wright's Law in Predicting Technological Advance</a:t>
            </a:r>
          </a:p>
          <a:p>
            <a:r>
              <a:rPr lang="en-US" sz="700" dirty="0"/>
              <a:t>by </a:t>
            </a:r>
            <a:r>
              <a:rPr lang="en-US" sz="700" dirty="0">
                <a:hlinkClick r:id="rId9" action="ppaction://hlinkfile"/>
              </a:rPr>
              <a:t>Orion Jones</a:t>
            </a:r>
            <a:endParaRPr lang="en-US" sz="700" dirty="0"/>
          </a:p>
          <a:p>
            <a:r>
              <a:rPr lang="en-US" sz="700" dirty="0"/>
              <a:t>July 26, 2012, 1:30 PM </a:t>
            </a:r>
          </a:p>
          <a:p>
            <a:r>
              <a:rPr lang="en-US" sz="700" b="1" dirty="0"/>
              <a:t>What's the Latest Development?</a:t>
            </a:r>
            <a:endParaRPr lang="en-US" sz="700" dirty="0"/>
          </a:p>
          <a:p>
            <a:r>
              <a:rPr lang="en-US" sz="700" dirty="0"/>
              <a:t>Moore's Law, which predicts computer power will double roughly every 18 months, actually fairs worse as a predictor of technological advance than the little known Wright's Law, which states that cost decreases as a function of cumulative production. The analysis was completed by the Santa Fe Institute which compared "the performance of six technology-forecasting models with constant-dollar historical cost data for 62 different technologies—what the authors call the largest database of such information ever compiled." The data set naturally includes statistics on computer hardware, but also on energy and chemical products. </a:t>
            </a:r>
          </a:p>
          <a:p>
            <a:r>
              <a:rPr lang="en-US" sz="700" b="1" dirty="0"/>
              <a:t>What's the Big Idea?</a:t>
            </a:r>
            <a:endParaRPr lang="en-US" sz="700" dirty="0"/>
          </a:p>
          <a:p>
            <a:r>
              <a:rPr lang="en-US" sz="700" dirty="0"/>
              <a:t>As a prediction, Moore's Law is based specifically on the number of transistors which can be fit onto a computer chip and, to be sure, it has generally held true. But researchers discovered that the production of low-tech goods over time functions very similarly to high-tech goods like silicon computer chips. "Ironically, Moore’s Law performed particularly poorly in predicting transistor prices; the rapid increase in chip density and soaring numbers of chips manufactured created a '</a:t>
            </a:r>
            <a:r>
              <a:rPr lang="en-US" sz="700" dirty="0" err="1"/>
              <a:t>superexponential</a:t>
            </a:r>
            <a:r>
              <a:rPr lang="en-US" sz="700" dirty="0"/>
              <a:t>' increase in cumulative production that Wright’s Law accommodated better than Moore’s."</a:t>
            </a:r>
          </a:p>
          <a:p>
            <a:r>
              <a:rPr lang="en-US" sz="700" i="1" dirty="0"/>
              <a:t>Photo credit: Shutterstock.com</a:t>
            </a:r>
            <a:endParaRPr lang="en-US" sz="700" dirty="0"/>
          </a:p>
        </p:txBody>
      </p:sp>
      <p:sp>
        <p:nvSpPr>
          <p:cNvPr id="4" name="Slide Number Placeholder 3"/>
          <p:cNvSpPr>
            <a:spLocks noGrp="1"/>
          </p:cNvSpPr>
          <p:nvPr>
            <p:ph type="sldNum" sz="quarter" idx="10"/>
          </p:nvPr>
        </p:nvSpPr>
        <p:spPr/>
        <p:txBody>
          <a:bodyPr/>
          <a:lstStyle/>
          <a:p>
            <a:fld id="{1B0D41A3-1F29-438C-BDEF-0DCCD83287C5}" type="slidenum">
              <a:rPr lang="en-US" smtClean="0"/>
              <a:pPr/>
              <a:t>34</a:t>
            </a:fld>
            <a:endParaRPr lang="en-US"/>
          </a:p>
        </p:txBody>
      </p:sp>
    </p:spTree>
    <p:extLst>
      <p:ext uri="{BB962C8B-B14F-4D97-AF65-F5344CB8AC3E}">
        <p14:creationId xmlns:p14="http://schemas.microsoft.com/office/powerpoint/2010/main" xmlns="" val="2045371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Unit review.  Only the </a:t>
            </a:r>
            <a:r>
              <a:rPr lang="en-US" b="1" u="sng" baseline="0" dirty="0" smtClean="0"/>
              <a:t>Circuits,</a:t>
            </a:r>
            <a:r>
              <a:rPr lang="en-US" baseline="0" dirty="0" smtClean="0"/>
              <a:t> </a:t>
            </a:r>
            <a:r>
              <a:rPr lang="en-US" b="1" u="sng" baseline="0" dirty="0" smtClean="0"/>
              <a:t>The NXT,</a:t>
            </a:r>
            <a:r>
              <a:rPr lang="en-US" baseline="0" dirty="0" smtClean="0"/>
              <a:t>  </a:t>
            </a:r>
            <a:r>
              <a:rPr lang="en-US" b="1" u="sng" baseline="0" dirty="0" smtClean="0"/>
              <a:t>Computer History</a:t>
            </a:r>
            <a:r>
              <a:rPr lang="en-US" b="1" i="1" u="none" baseline="0" dirty="0" smtClean="0"/>
              <a:t> </a:t>
            </a:r>
            <a:r>
              <a:rPr lang="en-US" baseline="0" dirty="0" smtClean="0"/>
              <a:t>and </a:t>
            </a:r>
            <a:r>
              <a:rPr lang="en-US" b="1" u="sng" baseline="0" dirty="0" smtClean="0"/>
              <a:t>Moore’s Law</a:t>
            </a:r>
            <a:r>
              <a:rPr lang="en-US" b="0" u="none" baseline="0" dirty="0" smtClean="0"/>
              <a:t> </a:t>
            </a:r>
            <a:r>
              <a:rPr lang="en-US" baseline="0" dirty="0" smtClean="0"/>
              <a:t>columns are covered in lessons 2.1, 2.2, 2.5 &amp; 2.6.</a:t>
            </a:r>
          </a:p>
          <a:p>
            <a:endParaRPr lang="en-US" baseline="0" dirty="0" smtClean="0"/>
          </a:p>
          <a:p>
            <a:r>
              <a:rPr lang="en-US" baseline="0" dirty="0" smtClean="0"/>
              <a:t>“I only have my class “question” the </a:t>
            </a:r>
            <a:r>
              <a:rPr lang="en-US" b="1" baseline="0" dirty="0" smtClean="0"/>
              <a:t>Circuit</a:t>
            </a:r>
            <a:r>
              <a:rPr lang="en-US" b="1" dirty="0">
                <a:solidFill>
                  <a:prstClr val="black"/>
                </a:solidFill>
              </a:rPr>
              <a:t>,</a:t>
            </a:r>
            <a:r>
              <a:rPr lang="en-US" dirty="0">
                <a:solidFill>
                  <a:prstClr val="black"/>
                </a:solidFill>
              </a:rPr>
              <a:t> </a:t>
            </a:r>
            <a:r>
              <a:rPr lang="en-US" b="1" dirty="0">
                <a:solidFill>
                  <a:prstClr val="black"/>
                </a:solidFill>
              </a:rPr>
              <a:t>The NXT,</a:t>
            </a:r>
            <a:r>
              <a:rPr lang="en-US" dirty="0">
                <a:solidFill>
                  <a:prstClr val="black"/>
                </a:solidFill>
              </a:rPr>
              <a:t> </a:t>
            </a:r>
            <a:r>
              <a:rPr lang="en-US" b="1" dirty="0">
                <a:solidFill>
                  <a:prstClr val="black"/>
                </a:solidFill>
              </a:rPr>
              <a:t>Computer History</a:t>
            </a:r>
            <a:r>
              <a:rPr lang="en-US" b="1" i="1" dirty="0">
                <a:solidFill>
                  <a:prstClr val="black"/>
                </a:solidFill>
              </a:rPr>
              <a:t> </a:t>
            </a:r>
            <a:r>
              <a:rPr lang="en-US" dirty="0">
                <a:solidFill>
                  <a:prstClr val="black"/>
                </a:solidFill>
              </a:rPr>
              <a:t>and </a:t>
            </a:r>
            <a:r>
              <a:rPr lang="en-US" b="1" dirty="0">
                <a:solidFill>
                  <a:prstClr val="black"/>
                </a:solidFill>
              </a:rPr>
              <a:t>Moore’s Law</a:t>
            </a:r>
            <a:r>
              <a:rPr lang="en-US" dirty="0">
                <a:solidFill>
                  <a:prstClr val="black"/>
                </a:solidFill>
              </a:rPr>
              <a:t> </a:t>
            </a:r>
            <a:r>
              <a:rPr lang="en-US" baseline="0" dirty="0" smtClean="0"/>
              <a:t>column answers.  They all want to try the rest but I tell them those columns will be used when we get to the lessons that cover that material.  An effective Hook </a:t>
            </a:r>
            <a:r>
              <a:rPr lang="en-US" baseline="0" dirty="0" smtClean="0">
                <a:sym typeface="Wingdings" pitchFamily="2" charset="2"/>
              </a:rPr>
              <a:t> “ Roger Hull</a:t>
            </a:r>
            <a:endParaRPr lang="en-US" dirty="0"/>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xmlns="" val="9433035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effectLst/>
              </a:rPr>
              <a:t>Answer Key:</a:t>
            </a:r>
          </a:p>
          <a:p>
            <a:r>
              <a:rPr lang="en-US" b="1" dirty="0" smtClean="0">
                <a:solidFill>
                  <a:srgbClr val="000000"/>
                </a:solidFill>
                <a:effectLst/>
                <a:hlinkClick r:id="rId3"/>
              </a:rPr>
              <a:t>Moore's </a:t>
            </a:r>
            <a:r>
              <a:rPr lang="en-US" b="1" dirty="0" err="1" smtClean="0">
                <a:solidFill>
                  <a:srgbClr val="000000"/>
                </a:solidFill>
                <a:effectLst/>
                <a:hlinkClick r:id="rId3"/>
              </a:rPr>
              <a:t>Law_Worksheet</a:t>
            </a:r>
            <a:r>
              <a:rPr lang="en-US" b="1" dirty="0" smtClean="0">
                <a:effectLst/>
              </a:rPr>
              <a:t> [1]</a:t>
            </a:r>
          </a:p>
          <a:p>
            <a:r>
              <a:rPr lang="en-US" dirty="0" smtClean="0">
                <a:effectLst/>
              </a:rPr>
              <a:t>Submitted by </a:t>
            </a:r>
            <a:r>
              <a:rPr lang="en-US" dirty="0" smtClean="0">
                <a:solidFill>
                  <a:srgbClr val="000000"/>
                </a:solidFill>
                <a:effectLst/>
                <a:hlinkClick r:id="rId4" tooltip="View user profile."/>
              </a:rPr>
              <a:t>Randy Steele</a:t>
            </a:r>
            <a:r>
              <a:rPr lang="en-US" dirty="0" smtClean="0">
                <a:effectLst/>
              </a:rPr>
              <a:t> [2] on 11 July, 2011 - 19:59</a:t>
            </a:r>
          </a:p>
          <a:p>
            <a:endParaRPr lang="en-US" dirty="0" smtClean="0">
              <a:solidFill>
                <a:srgbClr val="000000"/>
              </a:solidFill>
              <a:effectLst/>
            </a:endParaRPr>
          </a:p>
          <a:p>
            <a:r>
              <a:rPr lang="en-US" b="1" dirty="0" smtClean="0">
                <a:effectLst/>
              </a:rPr>
              <a:t>Answer Key: Moore’s Law Worksheet</a:t>
            </a:r>
            <a:endParaRPr lang="en-US" dirty="0" smtClean="0">
              <a:effectLst/>
            </a:endParaRPr>
          </a:p>
          <a:p>
            <a:pPr>
              <a:buFont typeface="+mj-lt"/>
              <a:buAutoNum type="arabicPeriod"/>
            </a:pPr>
            <a:r>
              <a:rPr lang="en-US" b="1" dirty="0" smtClean="0">
                <a:solidFill>
                  <a:srgbClr val="000000"/>
                </a:solidFill>
                <a:effectLst/>
              </a:rPr>
              <a:t>Transistors, Computer Chip, Doubles, Two Years</a:t>
            </a:r>
          </a:p>
          <a:p>
            <a:pPr>
              <a:buFont typeface="+mj-lt"/>
              <a:buAutoNum type="arabicPeriod"/>
            </a:pPr>
            <a:r>
              <a:rPr lang="en-US" b="1" dirty="0" smtClean="0">
                <a:solidFill>
                  <a:srgbClr val="000000"/>
                </a:solidFill>
                <a:effectLst/>
              </a:rPr>
              <a:t>By doubling a penny just 30 times, you get over $10M. By doubling the number of transistors every two years, for decades, today’s computer chips can have over a billion transistors</a:t>
            </a:r>
          </a:p>
          <a:p>
            <a:pPr>
              <a:buFont typeface="+mj-lt"/>
              <a:buAutoNum type="arabicPeriod"/>
            </a:pPr>
            <a:r>
              <a:rPr lang="en-US" b="1" dirty="0" smtClean="0">
                <a:solidFill>
                  <a:srgbClr val="000000"/>
                </a:solidFill>
                <a:effectLst/>
              </a:rPr>
              <a:t>Better, Faster, Cheaper</a:t>
            </a:r>
          </a:p>
          <a:p>
            <a:pPr>
              <a:buFont typeface="+mj-lt"/>
              <a:buAutoNum type="arabicPeriod"/>
            </a:pPr>
            <a:r>
              <a:rPr lang="en-US" b="1" dirty="0" smtClean="0">
                <a:solidFill>
                  <a:srgbClr val="000000"/>
                </a:solidFill>
                <a:effectLst/>
              </a:rPr>
              <a:t>Many possible answers, for example:</a:t>
            </a:r>
            <a:br>
              <a:rPr lang="en-US" b="1" dirty="0" smtClean="0">
                <a:solidFill>
                  <a:srgbClr val="000000"/>
                </a:solidFill>
                <a:effectLst/>
              </a:rPr>
            </a:br>
            <a:r>
              <a:rPr lang="en-US" b="1" dirty="0" smtClean="0">
                <a:solidFill>
                  <a:srgbClr val="000000"/>
                </a:solidFill>
                <a:effectLst/>
              </a:rPr>
              <a:t>- calculators do many more functions (scientific, graphing) and basic ones are much cheaper</a:t>
            </a:r>
            <a:br>
              <a:rPr lang="en-US" b="1" dirty="0" smtClean="0">
                <a:solidFill>
                  <a:srgbClr val="000000"/>
                </a:solidFill>
                <a:effectLst/>
              </a:rPr>
            </a:br>
            <a:r>
              <a:rPr lang="en-US" b="1" dirty="0" smtClean="0">
                <a:solidFill>
                  <a:srgbClr val="000000"/>
                </a:solidFill>
                <a:effectLst/>
              </a:rPr>
              <a:t>- cell phones are smaller, cheaper and smarter (now with computer-like functions)</a:t>
            </a:r>
            <a:br>
              <a:rPr lang="en-US" b="1" dirty="0" smtClean="0">
                <a:solidFill>
                  <a:srgbClr val="000000"/>
                </a:solidFill>
                <a:effectLst/>
              </a:rPr>
            </a:br>
            <a:r>
              <a:rPr lang="en-US" b="1" dirty="0" smtClean="0">
                <a:solidFill>
                  <a:srgbClr val="000000"/>
                </a:solidFill>
                <a:effectLst/>
              </a:rPr>
              <a:t>- digital music player hold thousands of CD quality sounds, and some play videos too</a:t>
            </a:r>
          </a:p>
          <a:p>
            <a:pPr>
              <a:buFont typeface="+mj-lt"/>
              <a:buAutoNum type="arabicPeriod"/>
            </a:pPr>
            <a:r>
              <a:rPr lang="en-US" b="1" dirty="0" smtClean="0">
                <a:solidFill>
                  <a:srgbClr val="000000"/>
                </a:solidFill>
                <a:effectLst/>
              </a:rPr>
              <a:t>Since Moore’s Law doubles every two years, in four years an iPod should hold 4 times more music/videos</a:t>
            </a:r>
          </a:p>
          <a:p>
            <a:pPr>
              <a:buFont typeface="+mj-lt"/>
              <a:buAutoNum type="arabicPeriod"/>
            </a:pPr>
            <a:r>
              <a:rPr lang="en-US" b="1" dirty="0" smtClean="0">
                <a:solidFill>
                  <a:srgbClr val="000000"/>
                </a:solidFill>
                <a:effectLst/>
              </a:rPr>
              <a:t>Better, Faster, Cheaper: A flight from Los Angeles to New York might include arcade-style video games, take only 15 minutes and cost $10</a:t>
            </a:r>
            <a:endParaRPr lang="en-US" dirty="0" smtClean="0">
              <a:solidFill>
                <a:srgbClr val="000000"/>
              </a:solidFill>
              <a:effectLst/>
            </a:endParaRPr>
          </a:p>
          <a:p>
            <a:r>
              <a:rPr lang="en-US" b="1" dirty="0" smtClean="0">
                <a:effectLst/>
              </a:rPr>
              <a:t>Source URL:</a:t>
            </a:r>
            <a:r>
              <a:rPr lang="en-US" dirty="0" smtClean="0">
                <a:effectLst/>
              </a:rPr>
              <a:t> </a:t>
            </a:r>
            <a:r>
              <a:rPr lang="en-US" dirty="0" smtClean="0">
                <a:solidFill>
                  <a:srgbClr val="000000"/>
                </a:solidFill>
                <a:effectLst/>
                <a:hlinkClick r:id="rId3"/>
              </a:rPr>
              <a:t>http://stemrobotics.cs.pdx.edu/node/357</a:t>
            </a:r>
            <a:endParaRPr lang="en-US" dirty="0">
              <a:effectLst/>
            </a:endParaRPr>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solidFill>
                  <a:prstClr val="black"/>
                </a:solidFill>
              </a:rPr>
              <a:pPr>
                <a:defRPr/>
              </a:pPr>
              <a:t>36</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287" indent="-274287" defTabSz="914290">
              <a:spcBef>
                <a:spcPct val="20000"/>
              </a:spcBef>
              <a:buClr>
                <a:srgbClr val="0BD0D9"/>
              </a:buClr>
              <a:buSzPct val="95000"/>
              <a:buFont typeface="Wingdings 2"/>
              <a:buChar char=""/>
            </a:pPr>
            <a:r>
              <a:rPr lang="en-US" sz="1400" b="1" dirty="0">
                <a:solidFill>
                  <a:prstClr val="white"/>
                </a:solidFill>
                <a:latin typeface="Constantia"/>
                <a:hlinkClick r:id="rId3"/>
              </a:rPr>
              <a:t>Moore's Law Got Me! </a:t>
            </a:r>
            <a:r>
              <a:rPr lang="en-US" sz="1400" b="1" dirty="0">
                <a:solidFill>
                  <a:prstClr val="white"/>
                </a:solidFill>
                <a:latin typeface="Constantia"/>
              </a:rPr>
              <a:t>(1:42)</a:t>
            </a:r>
          </a:p>
          <a:p>
            <a:pPr rtl="0"/>
            <a:r>
              <a:rPr lang="en-US" sz="800" dirty="0"/>
              <a:t>Science gurus Adam Savage and Jamie </a:t>
            </a:r>
            <a:r>
              <a:rPr lang="en-US" sz="800" dirty="0" err="1"/>
              <a:t>Hyneman</a:t>
            </a:r>
            <a:r>
              <a:rPr lang="en-US" sz="800" dirty="0"/>
              <a:t> race through speed and time to show the wonders of Moore's Law, which is at the core of incredible advances in computer technology.</a:t>
            </a:r>
            <a:br>
              <a:rPr lang="en-US" sz="800" dirty="0"/>
            </a:br>
            <a:r>
              <a:rPr lang="en-US" sz="800" dirty="0"/>
              <a:t>For more on Intel IDF: </a:t>
            </a:r>
            <a:r>
              <a:rPr lang="en-US" sz="800" dirty="0">
                <a:hlinkClick r:id="rId4" tooltip="http://www.intel.com/idf/us"/>
              </a:rPr>
              <a:t>http://www.intel.com/idf/us</a:t>
            </a:r>
            <a:endParaRPr lang="en-US" sz="800" dirty="0"/>
          </a:p>
          <a:p>
            <a:pPr rtl="0">
              <a:buFont typeface="Arial"/>
              <a:buChar char="•"/>
            </a:pPr>
            <a:r>
              <a:rPr lang="en-US" sz="800" b="1" dirty="0"/>
              <a:t>Category </a:t>
            </a:r>
            <a:r>
              <a:rPr lang="en-US" sz="800" dirty="0">
                <a:hlinkClick r:id="rId5" action="ppaction://hlinkfile"/>
              </a:rPr>
              <a:t>Entertainment</a:t>
            </a:r>
            <a:endParaRPr lang="en-US" sz="800" dirty="0"/>
          </a:p>
          <a:p>
            <a:endParaRPr lang="en-US" sz="800" dirty="0"/>
          </a:p>
          <a:p>
            <a:pPr marL="274287" indent="-274287" defTabSz="914290">
              <a:spcBef>
                <a:spcPct val="20000"/>
              </a:spcBef>
              <a:buClr>
                <a:srgbClr val="0BD0D9"/>
              </a:buClr>
              <a:buSzPct val="95000"/>
              <a:buFont typeface="Wingdings 2"/>
              <a:buChar char=""/>
            </a:pPr>
            <a:r>
              <a:rPr lang="en-US" sz="1400" b="1" dirty="0">
                <a:solidFill>
                  <a:prstClr val="white"/>
                </a:solidFill>
                <a:latin typeface="Constantia"/>
                <a:hlinkClick r:id="rId6"/>
              </a:rPr>
              <a:t>Powers of Smaller</a:t>
            </a:r>
            <a:r>
              <a:rPr lang="en-US" sz="1400" b="1" dirty="0">
                <a:solidFill>
                  <a:prstClr val="white"/>
                </a:solidFill>
                <a:latin typeface="Constantia"/>
              </a:rPr>
              <a:t>  (2:03)</a:t>
            </a:r>
          </a:p>
          <a:p>
            <a:pPr rtl="0"/>
            <a:r>
              <a:rPr lang="en-US" sz="800" dirty="0"/>
              <a:t>Science gurus Adam Savage and Jamie </a:t>
            </a:r>
            <a:r>
              <a:rPr lang="en-US" sz="800" dirty="0" err="1"/>
              <a:t>Hyneman</a:t>
            </a:r>
            <a:r>
              <a:rPr lang="en-US" sz="800" dirty="0"/>
              <a:t> show how Intel's incredible shrinking transistors are helping to cram old, super-sized supercomputer performance into small, sleek laptops built with Intel Centrino Duo processor technology.</a:t>
            </a:r>
            <a:br>
              <a:rPr lang="en-US" sz="800" dirty="0"/>
            </a:br>
            <a:r>
              <a:rPr lang="en-US" sz="800" dirty="0"/>
              <a:t>For more on Intel IDF: </a:t>
            </a:r>
            <a:r>
              <a:rPr lang="en-US" sz="800" dirty="0">
                <a:hlinkClick r:id="rId4" tooltip="http://www.intel.com/idf/us"/>
              </a:rPr>
              <a:t>http://www.intel.com/idf/us</a:t>
            </a:r>
            <a:endParaRPr lang="en-US" sz="800" dirty="0"/>
          </a:p>
          <a:p>
            <a:pPr rtl="0">
              <a:buFont typeface="Arial"/>
              <a:buChar char="•"/>
            </a:pPr>
            <a:r>
              <a:rPr lang="en-US" sz="800" b="1" dirty="0"/>
              <a:t>Category </a:t>
            </a:r>
            <a:r>
              <a:rPr lang="en-US" sz="800" dirty="0">
                <a:hlinkClick r:id="rId5" action="ppaction://hlinkfile"/>
              </a:rPr>
              <a:t>Entertainment</a:t>
            </a:r>
            <a:endParaRPr lang="en-US" sz="800" dirty="0"/>
          </a:p>
          <a:p>
            <a:endParaRPr lang="en-US" sz="800" dirty="0"/>
          </a:p>
          <a:p>
            <a:pPr marL="274287" indent="-274287" defTabSz="914290">
              <a:spcBef>
                <a:spcPct val="20000"/>
              </a:spcBef>
              <a:buClr>
                <a:srgbClr val="0BD0D9"/>
              </a:buClr>
              <a:buSzPct val="95000"/>
              <a:buFont typeface="Wingdings 2"/>
              <a:buChar char=""/>
            </a:pPr>
            <a:r>
              <a:rPr lang="en-US" sz="1400" b="1" dirty="0">
                <a:solidFill>
                  <a:prstClr val="white"/>
                </a:solidFill>
                <a:latin typeface="Constantia"/>
                <a:hlinkClick r:id="rId7"/>
              </a:rPr>
              <a:t>45nm...What Does It Mean?</a:t>
            </a:r>
            <a:r>
              <a:rPr lang="en-US" sz="1400" b="1" dirty="0">
                <a:solidFill>
                  <a:prstClr val="white"/>
                </a:solidFill>
                <a:latin typeface="Constantia"/>
              </a:rPr>
              <a:t>  (2:36)</a:t>
            </a:r>
          </a:p>
          <a:p>
            <a:pPr rtl="0"/>
            <a:r>
              <a:rPr lang="en-US" sz="800" dirty="0"/>
              <a:t>Intel's new 45nm </a:t>
            </a:r>
            <a:r>
              <a:rPr lang="en-US" sz="800" dirty="0" err="1"/>
              <a:t>Penryn</a:t>
            </a:r>
            <a:r>
              <a:rPr lang="en-US" sz="800" dirty="0"/>
              <a:t> microprocessor relies on a new recipe that combines the element Hafnium and metal gate technology to increase performance and significantly reduce eco-unfriendly, wasteful electricity leaks. But what does that mean?</a:t>
            </a:r>
            <a:r>
              <a:rPr lang="en-US" sz="100" dirty="0"/>
              <a:t/>
            </a:r>
            <a:br>
              <a:rPr lang="en-US" sz="100" dirty="0"/>
            </a:br>
            <a:r>
              <a:rPr lang="en-US" sz="100" dirty="0"/>
              <a:t/>
            </a:r>
            <a:br>
              <a:rPr lang="en-US" sz="100" dirty="0"/>
            </a:br>
            <a:r>
              <a:rPr lang="en-US" sz="800" dirty="0"/>
              <a:t>Note: A viewer alerted us to a mistake, so this is the updated version . Originally posted November 11, the video was viewed by more than 12,000 times, </a:t>
            </a:r>
            <a:r>
              <a:rPr lang="en-US" sz="800" dirty="0" err="1"/>
              <a:t>favorited</a:t>
            </a:r>
            <a:r>
              <a:rPr lang="en-US" sz="800" dirty="0"/>
              <a:t> 20 times and 26 comments as of January 25, 2008. We apologize for any inconvenience.</a:t>
            </a:r>
          </a:p>
          <a:p>
            <a:pPr rtl="0">
              <a:buFont typeface="Arial"/>
              <a:buChar char="•"/>
            </a:pPr>
            <a:r>
              <a:rPr lang="en-US" sz="800" b="1" dirty="0"/>
              <a:t>Category </a:t>
            </a:r>
            <a:r>
              <a:rPr lang="en-US" sz="800" dirty="0">
                <a:hlinkClick r:id="rId8" action="ppaction://hlinkfile"/>
              </a:rPr>
              <a:t>Science &amp; Technology</a:t>
            </a:r>
            <a:endParaRPr lang="en-US" sz="800" dirty="0"/>
          </a:p>
          <a:p>
            <a:endParaRPr lang="en-US" sz="800" dirty="0"/>
          </a:p>
          <a:p>
            <a:pPr marL="274287" indent="-274287" defTabSz="914290">
              <a:spcBef>
                <a:spcPct val="20000"/>
              </a:spcBef>
              <a:buClr>
                <a:srgbClr val="0BD0D9"/>
              </a:buClr>
              <a:buSzPct val="95000"/>
              <a:buFont typeface="Wingdings 2"/>
              <a:buChar char=""/>
            </a:pPr>
            <a:r>
              <a:rPr lang="en-US" sz="1400" b="1" dirty="0">
                <a:solidFill>
                  <a:prstClr val="white"/>
                </a:solidFill>
                <a:latin typeface="Constantia"/>
                <a:hlinkClick r:id="rId9"/>
              </a:rPr>
              <a:t>Sand to Silicon - the Making of a Chip</a:t>
            </a:r>
            <a:r>
              <a:rPr lang="en-US" sz="1400" b="1" dirty="0">
                <a:solidFill>
                  <a:prstClr val="white"/>
                </a:solidFill>
                <a:latin typeface="Constantia"/>
              </a:rPr>
              <a:t> (2:11)</a:t>
            </a:r>
            <a:endParaRPr lang="en-US" sz="1400" dirty="0">
              <a:solidFill>
                <a:prstClr val="white"/>
              </a:solidFill>
              <a:latin typeface="Constantia"/>
            </a:endParaRPr>
          </a:p>
          <a:p>
            <a:pPr rtl="0"/>
            <a:r>
              <a:rPr lang="en-US" sz="800" dirty="0"/>
              <a:t>This is how a microprocessor, the brain 'behind the magic' of your PC, is made. For more about process Intel employs in building the chips that power many of the world's computers.</a:t>
            </a:r>
          </a:p>
          <a:p>
            <a:pPr rtl="0"/>
            <a:r>
              <a:rPr lang="en-US" sz="800" dirty="0"/>
              <a:t>visit </a:t>
            </a:r>
            <a:r>
              <a:rPr lang="en-US" sz="800" dirty="0">
                <a:hlinkClick r:id="rId10" tooltip="http://bit.ly/of-sand"/>
              </a:rPr>
              <a:t>http://bit.ly/of-sand</a:t>
            </a:r>
            <a:r>
              <a:rPr lang="en-US" sz="800" dirty="0"/>
              <a:t>.</a:t>
            </a:r>
          </a:p>
          <a:p>
            <a:pPr rtl="0">
              <a:buFont typeface="Arial"/>
              <a:buChar char="•"/>
            </a:pPr>
            <a:r>
              <a:rPr lang="en-US" sz="800" b="1" dirty="0"/>
              <a:t>Category </a:t>
            </a:r>
            <a:r>
              <a:rPr lang="en-US" sz="800" dirty="0">
                <a:hlinkClick r:id="rId8" action="ppaction://hlinkfile"/>
              </a:rPr>
              <a:t>Science &amp; Technology</a:t>
            </a:r>
            <a:endParaRPr lang="en-US" sz="800" dirty="0"/>
          </a:p>
          <a:p>
            <a:endParaRPr lang="en-US" sz="800" dirty="0"/>
          </a:p>
        </p:txBody>
      </p:sp>
      <p:sp>
        <p:nvSpPr>
          <p:cNvPr id="4" name="Slide Number Placeholder 3"/>
          <p:cNvSpPr>
            <a:spLocks noGrp="1"/>
          </p:cNvSpPr>
          <p:nvPr>
            <p:ph type="sldNum" sz="quarter" idx="10"/>
          </p:nvPr>
        </p:nvSpPr>
        <p:spPr/>
        <p:txBody>
          <a:bodyPr/>
          <a:lstStyle/>
          <a:p>
            <a:fld id="{1B0D41A3-1F29-438C-BDEF-0DCCD83287C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xmlns="" val="4054020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Instruction Guide:</a:t>
            </a:r>
          </a:p>
          <a:p>
            <a:r>
              <a:rPr lang="en-US" sz="1000" b="1" dirty="0">
                <a:solidFill>
                  <a:srgbClr val="000000"/>
                </a:solidFill>
                <a:hlinkClick r:id="rId3"/>
              </a:rPr>
              <a:t>Moore's Law</a:t>
            </a:r>
            <a:r>
              <a:rPr lang="en-US" sz="1000" b="1" dirty="0"/>
              <a:t> [1]</a:t>
            </a:r>
          </a:p>
          <a:p>
            <a:r>
              <a:rPr lang="en-US" sz="1000" dirty="0"/>
              <a:t>Submitted by </a:t>
            </a:r>
            <a:r>
              <a:rPr lang="en-US" sz="1000" dirty="0">
                <a:solidFill>
                  <a:srgbClr val="000000"/>
                </a:solidFill>
                <a:hlinkClick r:id="rId4" tooltip="View user profile."/>
              </a:rPr>
              <a:t>Randy Steele</a:t>
            </a:r>
            <a:r>
              <a:rPr lang="en-US" sz="1000" dirty="0"/>
              <a:t> [2] on 11 July, 2011 - 19:34</a:t>
            </a:r>
          </a:p>
          <a:p>
            <a:r>
              <a:rPr lang="en-US" sz="1000" dirty="0"/>
              <a:t>Walk students through the </a:t>
            </a:r>
            <a:r>
              <a:rPr lang="en-US" sz="1000" b="1" dirty="0">
                <a:solidFill>
                  <a:srgbClr val="000000"/>
                </a:solidFill>
                <a:hlinkClick r:id="rId5"/>
              </a:rPr>
              <a:t>Moore’s Law PPT </a:t>
            </a:r>
            <a:r>
              <a:rPr lang="en-US" sz="1000" dirty="0"/>
              <a:t>[10](use slideshow mode for proper animation)</a:t>
            </a:r>
          </a:p>
          <a:p>
            <a:endParaRPr lang="en-US" sz="1000" dirty="0"/>
          </a:p>
          <a:p>
            <a:r>
              <a:rPr lang="en-US" sz="1000" dirty="0"/>
              <a:t>Product X (slide 1)</a:t>
            </a:r>
          </a:p>
          <a:p>
            <a:pPr>
              <a:buFont typeface="Arial"/>
              <a:buChar char="•"/>
            </a:pPr>
            <a:r>
              <a:rPr lang="en-US" sz="1000" dirty="0">
                <a:solidFill>
                  <a:srgbClr val="000000"/>
                </a:solidFill>
              </a:rPr>
              <a:t>Ask student what Product X could be</a:t>
            </a:r>
          </a:p>
          <a:p>
            <a:pPr>
              <a:buFont typeface="Arial"/>
              <a:buChar char="•"/>
            </a:pPr>
            <a:r>
              <a:rPr lang="en-US" sz="1000" dirty="0">
                <a:solidFill>
                  <a:srgbClr val="000000"/>
                </a:solidFill>
              </a:rPr>
              <a:t>Typical answers: </a:t>
            </a:r>
            <a:r>
              <a:rPr lang="en-US" sz="1000" dirty="0" err="1">
                <a:solidFill>
                  <a:srgbClr val="000000"/>
                </a:solidFill>
              </a:rPr>
              <a:t>ipod</a:t>
            </a:r>
            <a:r>
              <a:rPr lang="en-US" sz="1000" dirty="0">
                <a:solidFill>
                  <a:srgbClr val="000000"/>
                </a:solidFill>
              </a:rPr>
              <a:t>, camera, computer, laptop, MP3 player, calculator</a:t>
            </a:r>
          </a:p>
          <a:p>
            <a:pPr>
              <a:buFont typeface="Arial"/>
              <a:buChar char="•"/>
            </a:pPr>
            <a:r>
              <a:rPr lang="en-US" sz="1000" dirty="0">
                <a:solidFill>
                  <a:srgbClr val="000000"/>
                </a:solidFill>
              </a:rPr>
              <a:t>Ask students what all (or most) of these products have in common</a:t>
            </a:r>
          </a:p>
          <a:p>
            <a:pPr marL="742861" lvl="1" indent="-285716">
              <a:buFont typeface="Arial"/>
              <a:buChar char="•"/>
            </a:pPr>
            <a:r>
              <a:rPr lang="en-US" sz="1000" dirty="0">
                <a:solidFill>
                  <a:srgbClr val="000000"/>
                </a:solidFill>
              </a:rPr>
              <a:t>Computer chips (electronics of some sort)</a:t>
            </a:r>
          </a:p>
          <a:p>
            <a:pPr>
              <a:buFont typeface="Arial"/>
              <a:buChar char="•"/>
            </a:pPr>
            <a:r>
              <a:rPr lang="en-US" sz="1000" dirty="0">
                <a:solidFill>
                  <a:srgbClr val="000000"/>
                </a:solidFill>
              </a:rPr>
              <a:t>Provide the definition of a computer chip</a:t>
            </a:r>
          </a:p>
          <a:p>
            <a:pPr>
              <a:buFont typeface="Arial"/>
              <a:buChar char="•"/>
            </a:pPr>
            <a:r>
              <a:rPr lang="en-US" sz="1000" dirty="0">
                <a:solidFill>
                  <a:srgbClr val="000000"/>
                </a:solidFill>
              </a:rPr>
              <a:t>Emphasize that a computer chip is a network of transistors (review from Introduction to Computers lesson)</a:t>
            </a:r>
          </a:p>
          <a:p>
            <a:pPr>
              <a:buFont typeface="Arial"/>
              <a:buChar char="•"/>
            </a:pPr>
            <a:endParaRPr lang="en-US" sz="500" dirty="0">
              <a:solidFill>
                <a:srgbClr val="000000"/>
              </a:solidFill>
            </a:endParaRPr>
          </a:p>
          <a:p>
            <a:r>
              <a:rPr lang="en-US" sz="500" dirty="0"/>
              <a:t>Computer Chip Colorized Photo (slide 2)</a:t>
            </a:r>
          </a:p>
          <a:p>
            <a:pPr>
              <a:buFont typeface="Arial"/>
              <a:buChar char="•"/>
            </a:pPr>
            <a:r>
              <a:rPr lang="en-US" sz="500" dirty="0">
                <a:solidFill>
                  <a:srgbClr val="000000"/>
                </a:solidFill>
              </a:rPr>
              <a:t>This is a Pentium 4 chip</a:t>
            </a:r>
          </a:p>
          <a:p>
            <a:pPr>
              <a:buFont typeface="Arial"/>
              <a:buChar char="•"/>
            </a:pPr>
            <a:r>
              <a:rPr lang="en-US" sz="500" dirty="0">
                <a:solidFill>
                  <a:srgbClr val="000000"/>
                </a:solidFill>
              </a:rPr>
              <a:t>Colorized to show detail of circuits</a:t>
            </a:r>
          </a:p>
          <a:p>
            <a:pPr>
              <a:buFont typeface="Arial"/>
              <a:buChar char="•"/>
            </a:pPr>
            <a:r>
              <a:rPr lang="en-US" sz="500" dirty="0">
                <a:solidFill>
                  <a:srgbClr val="000000"/>
                </a:solidFill>
              </a:rPr>
              <a:t>The P4 has 42 million transistors in it circuits</a:t>
            </a:r>
          </a:p>
          <a:p>
            <a:r>
              <a:rPr lang="en-US" sz="500" dirty="0"/>
              <a:t>Computer Chip Photo - not colorized (slide 3)</a:t>
            </a:r>
          </a:p>
          <a:p>
            <a:pPr>
              <a:buFont typeface="Arial"/>
              <a:buChar char="•"/>
            </a:pPr>
            <a:r>
              <a:rPr lang="en-US" sz="500" dirty="0">
                <a:solidFill>
                  <a:srgbClr val="000000"/>
                </a:solidFill>
              </a:rPr>
              <a:t>This is how the chip looks to the naked eye</a:t>
            </a:r>
          </a:p>
          <a:p>
            <a:pPr>
              <a:buFont typeface="Arial"/>
              <a:buChar char="•"/>
            </a:pPr>
            <a:r>
              <a:rPr lang="en-US" sz="500" dirty="0">
                <a:solidFill>
                  <a:srgbClr val="000000"/>
                </a:solidFill>
              </a:rPr>
              <a:t>Silicon is grey-silver in color</a:t>
            </a:r>
          </a:p>
          <a:p>
            <a:r>
              <a:rPr lang="en-US" sz="500" dirty="0"/>
              <a:t>Photo of 1</a:t>
            </a:r>
            <a:r>
              <a:rPr lang="en-US" sz="500" baseline="30000" dirty="0"/>
              <a:t>st</a:t>
            </a:r>
            <a:r>
              <a:rPr lang="en-US" sz="500" dirty="0"/>
              <a:t> Transistor (slide 4)</a:t>
            </a:r>
          </a:p>
          <a:p>
            <a:pPr>
              <a:buFont typeface="Arial"/>
              <a:buChar char="•"/>
            </a:pPr>
            <a:r>
              <a:rPr lang="en-US" sz="500" dirty="0">
                <a:solidFill>
                  <a:srgbClr val="000000"/>
                </a:solidFill>
              </a:rPr>
              <a:t>Invented by Bell Labs in the 1940’s</a:t>
            </a:r>
          </a:p>
          <a:p>
            <a:pPr>
              <a:buFont typeface="Arial"/>
              <a:buChar char="•"/>
            </a:pPr>
            <a:r>
              <a:rPr lang="en-US" sz="500" dirty="0">
                <a:solidFill>
                  <a:srgbClr val="000000"/>
                </a:solidFill>
              </a:rPr>
              <a:t>Combined two different materials to create a semiconductor</a:t>
            </a:r>
          </a:p>
          <a:p>
            <a:pPr>
              <a:buFont typeface="Arial"/>
              <a:buChar char="•"/>
            </a:pPr>
            <a:r>
              <a:rPr lang="en-US" sz="500" dirty="0">
                <a:solidFill>
                  <a:srgbClr val="000000"/>
                </a:solidFill>
              </a:rPr>
              <a:t>In the 1950’s, engineers made multiple transistors on one piece or silicon</a:t>
            </a:r>
          </a:p>
          <a:p>
            <a:r>
              <a:rPr lang="en-US" sz="500" dirty="0"/>
              <a:t>Moore’s Law Graph (slide 5)</a:t>
            </a:r>
          </a:p>
          <a:p>
            <a:pPr>
              <a:buFont typeface="Arial"/>
              <a:buChar char="•"/>
            </a:pPr>
            <a:r>
              <a:rPr lang="en-US" sz="500" dirty="0">
                <a:solidFill>
                  <a:srgbClr val="000000"/>
                </a:solidFill>
              </a:rPr>
              <a:t>In 1965 Gordon Moore looked back and graphed how many transistors engineers had been able to squeeze onto a single chip of silicon</a:t>
            </a:r>
          </a:p>
          <a:p>
            <a:pPr>
              <a:buFont typeface="Arial"/>
              <a:buChar char="•"/>
            </a:pPr>
            <a:r>
              <a:rPr lang="en-US" sz="500" dirty="0">
                <a:solidFill>
                  <a:srgbClr val="000000"/>
                </a:solidFill>
              </a:rPr>
              <a:t>He observed the “double in 2 years” trend</a:t>
            </a:r>
          </a:p>
          <a:p>
            <a:pPr>
              <a:buFont typeface="Arial"/>
              <a:buChar char="•"/>
            </a:pPr>
            <a:r>
              <a:rPr lang="en-US" sz="500" dirty="0">
                <a:solidFill>
                  <a:srgbClr val="000000"/>
                </a:solidFill>
              </a:rPr>
              <a:t>Manny years later this observation was coined “Moore’s Law”</a:t>
            </a:r>
          </a:p>
          <a:p>
            <a:pPr>
              <a:buFont typeface="Arial"/>
              <a:buChar char="•"/>
            </a:pPr>
            <a:r>
              <a:rPr lang="en-US" sz="500" dirty="0">
                <a:solidFill>
                  <a:srgbClr val="000000"/>
                </a:solidFill>
              </a:rPr>
              <a:t>He speculated that this may continue</a:t>
            </a:r>
          </a:p>
          <a:p>
            <a:pPr marL="742861" lvl="1" indent="-285716">
              <a:buFont typeface="Arial"/>
              <a:buChar char="•"/>
            </a:pPr>
            <a:r>
              <a:rPr lang="en-US" sz="500" dirty="0">
                <a:solidFill>
                  <a:srgbClr val="000000"/>
                </a:solidFill>
              </a:rPr>
              <a:t>Few people took his speculation seriously in 1965</a:t>
            </a:r>
          </a:p>
          <a:p>
            <a:pPr>
              <a:buFont typeface="Arial"/>
              <a:buChar char="•"/>
            </a:pPr>
            <a:r>
              <a:rPr lang="en-US" sz="500" dirty="0">
                <a:solidFill>
                  <a:srgbClr val="000000"/>
                </a:solidFill>
              </a:rPr>
              <a:t>A few years ago, Time magazine called this “the greatest human invention since the wheel”</a:t>
            </a:r>
          </a:p>
          <a:p>
            <a:pPr marL="742861" lvl="1" indent="-285716">
              <a:buFont typeface="Arial"/>
              <a:buChar char="•"/>
            </a:pPr>
            <a:r>
              <a:rPr lang="en-US" sz="500" dirty="0">
                <a:solidFill>
                  <a:srgbClr val="000000"/>
                </a:solidFill>
              </a:rPr>
              <a:t>….. really??</a:t>
            </a:r>
          </a:p>
          <a:p>
            <a:pPr marL="1142863" lvl="2" indent="-228572">
              <a:buFont typeface="Arial"/>
              <a:buChar char="•"/>
            </a:pPr>
            <a:r>
              <a:rPr lang="en-US" sz="500" dirty="0">
                <a:solidFill>
                  <a:srgbClr val="000000"/>
                </a:solidFill>
              </a:rPr>
              <a:t>Two years is a long time (especially to students)</a:t>
            </a:r>
          </a:p>
          <a:p>
            <a:pPr marL="1142863" lvl="2" indent="-228572">
              <a:buFont typeface="Arial"/>
              <a:buChar char="•"/>
            </a:pPr>
            <a:r>
              <a:rPr lang="en-US" sz="500" dirty="0">
                <a:solidFill>
                  <a:srgbClr val="000000"/>
                </a:solidFill>
              </a:rPr>
              <a:t>Have students think about where they were 2 years ago</a:t>
            </a:r>
          </a:p>
          <a:p>
            <a:pPr marL="1142863" lvl="2" indent="-228572">
              <a:buFont typeface="Arial"/>
              <a:buChar char="•"/>
            </a:pPr>
            <a:r>
              <a:rPr lang="en-US" sz="500" dirty="0">
                <a:solidFill>
                  <a:srgbClr val="000000"/>
                </a:solidFill>
              </a:rPr>
              <a:t>Ask them to imagine their </a:t>
            </a:r>
            <a:r>
              <a:rPr lang="en-US" sz="500" dirty="0" err="1">
                <a:solidFill>
                  <a:srgbClr val="000000"/>
                </a:solidFill>
              </a:rPr>
              <a:t>ipod</a:t>
            </a:r>
            <a:r>
              <a:rPr lang="en-US" sz="500" dirty="0">
                <a:solidFill>
                  <a:srgbClr val="000000"/>
                </a:solidFill>
              </a:rPr>
              <a:t> had 10 songs on it then</a:t>
            </a:r>
          </a:p>
          <a:p>
            <a:pPr marL="1142863" lvl="2" indent="-228572">
              <a:buFont typeface="Arial"/>
              <a:buChar char="•"/>
            </a:pPr>
            <a:r>
              <a:rPr lang="en-US" sz="500" dirty="0">
                <a:solidFill>
                  <a:srgbClr val="000000"/>
                </a:solidFill>
              </a:rPr>
              <a:t>Now ask them to imagine that today, two years later, their </a:t>
            </a:r>
            <a:r>
              <a:rPr lang="en-US" sz="500" dirty="0" err="1">
                <a:solidFill>
                  <a:srgbClr val="000000"/>
                </a:solidFill>
              </a:rPr>
              <a:t>ipod</a:t>
            </a:r>
            <a:r>
              <a:rPr lang="en-US" sz="500" dirty="0">
                <a:solidFill>
                  <a:srgbClr val="000000"/>
                </a:solidFill>
              </a:rPr>
              <a:t> has 20 songs</a:t>
            </a:r>
          </a:p>
          <a:p>
            <a:pPr marL="1142863" lvl="2" indent="-228572">
              <a:buFont typeface="Arial"/>
              <a:buChar char="•"/>
            </a:pPr>
            <a:r>
              <a:rPr lang="en-US" sz="500" dirty="0">
                <a:solidFill>
                  <a:srgbClr val="000000"/>
                </a:solidFill>
              </a:rPr>
              <a:t>Does that sound like such a great achievement?\</a:t>
            </a:r>
          </a:p>
          <a:p>
            <a:pPr>
              <a:buFont typeface="Arial"/>
              <a:buChar char="•"/>
            </a:pPr>
            <a:r>
              <a:rPr lang="en-US" sz="500" dirty="0">
                <a:solidFill>
                  <a:srgbClr val="000000"/>
                </a:solidFill>
              </a:rPr>
              <a:t>We’ll look at Moore’s Law a different way to help understand this…..</a:t>
            </a:r>
          </a:p>
          <a:p>
            <a:r>
              <a:rPr lang="en-US" sz="500" dirty="0"/>
              <a:t>Moore’s Law Allowance Calendar (slide 6)</a:t>
            </a:r>
          </a:p>
          <a:p>
            <a:pPr>
              <a:buFont typeface="Arial"/>
              <a:buChar char="•"/>
            </a:pPr>
            <a:r>
              <a:rPr lang="en-US" sz="500" dirty="0">
                <a:solidFill>
                  <a:srgbClr val="000000"/>
                </a:solidFill>
              </a:rPr>
              <a:t>Set up the story of student who currently gets $10/</a:t>
            </a:r>
            <a:r>
              <a:rPr lang="en-US" sz="500" dirty="0" err="1">
                <a:solidFill>
                  <a:srgbClr val="000000"/>
                </a:solidFill>
              </a:rPr>
              <a:t>wk</a:t>
            </a:r>
            <a:r>
              <a:rPr lang="en-US" sz="500" dirty="0">
                <a:solidFill>
                  <a:srgbClr val="000000"/>
                </a:solidFill>
              </a:rPr>
              <a:t> of allowance</a:t>
            </a:r>
          </a:p>
          <a:p>
            <a:pPr>
              <a:buFont typeface="Arial"/>
              <a:buChar char="•"/>
            </a:pPr>
            <a:r>
              <a:rPr lang="en-US" sz="500" dirty="0">
                <a:solidFill>
                  <a:srgbClr val="000000"/>
                </a:solidFill>
              </a:rPr>
              <a:t>This student goes to their parent and proposes to use Moore’s Law to calculate their allowance:</a:t>
            </a:r>
          </a:p>
          <a:p>
            <a:pPr marL="742861" lvl="1" indent="-285716">
              <a:buFont typeface="Arial"/>
              <a:buChar char="•"/>
            </a:pPr>
            <a:r>
              <a:rPr lang="en-US" sz="500" dirty="0">
                <a:solidFill>
                  <a:srgbClr val="000000"/>
                </a:solidFill>
              </a:rPr>
              <a:t>They can get feedback everyday on how they are doing (like at school)</a:t>
            </a:r>
          </a:p>
          <a:p>
            <a:pPr marL="742861" lvl="1" indent="-285716">
              <a:buFont typeface="Arial"/>
              <a:buChar char="•"/>
            </a:pPr>
            <a:r>
              <a:rPr lang="en-US" sz="500" dirty="0">
                <a:solidFill>
                  <a:srgbClr val="000000"/>
                </a:solidFill>
              </a:rPr>
              <a:t>They will recalculate their allowance everyday</a:t>
            </a:r>
          </a:p>
          <a:p>
            <a:pPr marL="742861" lvl="1" indent="-285716">
              <a:buFont typeface="Arial"/>
              <a:buChar char="•"/>
            </a:pPr>
            <a:r>
              <a:rPr lang="en-US" sz="500" dirty="0">
                <a:solidFill>
                  <a:srgbClr val="000000"/>
                </a:solidFill>
              </a:rPr>
              <a:t>New allowance starts a one penny, but double everyday they meet all their responsibilities</a:t>
            </a:r>
          </a:p>
          <a:p>
            <a:pPr marL="742861" lvl="1" indent="-285716">
              <a:buFont typeface="Arial"/>
              <a:buChar char="•"/>
            </a:pPr>
            <a:r>
              <a:rPr lang="en-US" sz="500" dirty="0">
                <a:solidFill>
                  <a:srgbClr val="000000"/>
                </a:solidFill>
              </a:rPr>
              <a:t>They want to try for one month</a:t>
            </a:r>
          </a:p>
          <a:p>
            <a:pPr>
              <a:buFont typeface="Arial"/>
              <a:buChar char="•"/>
            </a:pPr>
            <a:r>
              <a:rPr lang="en-US" sz="500" dirty="0">
                <a:solidFill>
                  <a:srgbClr val="000000"/>
                </a:solidFill>
              </a:rPr>
              <a:t>Parent agrees, but wants to see how it’s going after one week, before committing to the month</a:t>
            </a:r>
          </a:p>
          <a:p>
            <a:pPr marL="742861" lvl="1" indent="-285716">
              <a:buFont typeface="Arial"/>
              <a:buChar char="•"/>
            </a:pPr>
            <a:r>
              <a:rPr lang="en-US" sz="500" dirty="0">
                <a:solidFill>
                  <a:srgbClr val="000000"/>
                </a:solidFill>
              </a:rPr>
              <a:t>(step through the animation until the end of the first week)</a:t>
            </a:r>
          </a:p>
          <a:p>
            <a:pPr>
              <a:buFont typeface="Arial"/>
              <a:buChar char="•"/>
            </a:pPr>
            <a:r>
              <a:rPr lang="en-US" sz="500" dirty="0">
                <a:solidFill>
                  <a:srgbClr val="000000"/>
                </a:solidFill>
              </a:rPr>
              <a:t>Allowance is $0.64 for first week (instead of $10.00)</a:t>
            </a:r>
          </a:p>
          <a:p>
            <a:pPr marL="742861" lvl="1" indent="-285716">
              <a:buFont typeface="Arial"/>
              <a:buChar char="•"/>
            </a:pPr>
            <a:r>
              <a:rPr lang="en-US" sz="500" dirty="0">
                <a:solidFill>
                  <a:srgbClr val="000000"/>
                </a:solidFill>
              </a:rPr>
              <a:t>Parent thinks this new allowance scheme looks pretty good</a:t>
            </a:r>
          </a:p>
          <a:p>
            <a:pPr marL="742861" lvl="1" indent="-285716">
              <a:buFont typeface="Arial"/>
              <a:buChar char="•"/>
            </a:pPr>
            <a:r>
              <a:rPr lang="en-US" sz="500" dirty="0">
                <a:solidFill>
                  <a:srgbClr val="000000"/>
                </a:solidFill>
              </a:rPr>
              <a:t>Student acts uncertain, but agrees to try it just until the end of the month</a:t>
            </a:r>
          </a:p>
          <a:p>
            <a:pPr>
              <a:buFont typeface="Arial"/>
              <a:buChar char="•"/>
            </a:pPr>
            <a:r>
              <a:rPr lang="en-US" sz="500" dirty="0">
                <a:solidFill>
                  <a:srgbClr val="000000"/>
                </a:solidFill>
              </a:rPr>
              <a:t>(step through animation until old scheme reaches end of the month)</a:t>
            </a:r>
          </a:p>
          <a:p>
            <a:pPr marL="742861" lvl="1" indent="-285716">
              <a:buFont typeface="Arial"/>
              <a:buChar char="•"/>
            </a:pPr>
            <a:r>
              <a:rPr lang="en-US" sz="500" dirty="0">
                <a:solidFill>
                  <a:srgbClr val="000000"/>
                </a:solidFill>
              </a:rPr>
              <a:t>Old allowance scheme is $50 for the month (if you round up)</a:t>
            </a:r>
          </a:p>
          <a:p>
            <a:pPr marL="742861" lvl="1" indent="-285716">
              <a:buFont typeface="Arial"/>
              <a:buChar char="•"/>
            </a:pPr>
            <a:r>
              <a:rPr lang="en-US" sz="500" dirty="0">
                <a:solidFill>
                  <a:srgbClr val="000000"/>
                </a:solidFill>
              </a:rPr>
              <a:t>Ask student to guess allowance for new scheme</a:t>
            </a:r>
          </a:p>
          <a:p>
            <a:pPr marL="1142863" lvl="2" indent="-228572">
              <a:buFont typeface="Arial"/>
              <a:buChar char="•"/>
            </a:pPr>
            <a:r>
              <a:rPr lang="en-US" sz="500" dirty="0">
                <a:solidFill>
                  <a:srgbClr val="000000"/>
                </a:solidFill>
              </a:rPr>
              <a:t>New allowance is over $10,000,000!!</a:t>
            </a:r>
          </a:p>
          <a:p>
            <a:pPr marL="1600007" lvl="3" indent="-228572">
              <a:buFont typeface="Arial"/>
              <a:buChar char="•"/>
            </a:pPr>
            <a:r>
              <a:rPr lang="en-US" sz="500" dirty="0">
                <a:solidFill>
                  <a:srgbClr val="000000"/>
                </a:solidFill>
              </a:rPr>
              <a:t>How can this be?</a:t>
            </a:r>
          </a:p>
          <a:p>
            <a:pPr marL="1600007" lvl="3" indent="-228572">
              <a:buFont typeface="Arial"/>
              <a:buChar char="•"/>
            </a:pPr>
            <a:r>
              <a:rPr lang="en-US" sz="500" dirty="0">
                <a:solidFill>
                  <a:srgbClr val="000000"/>
                </a:solidFill>
              </a:rPr>
              <a:t>If you take something and double it just 30 times, you get over 1 Billion</a:t>
            </a:r>
          </a:p>
          <a:p>
            <a:pPr marL="1600007" lvl="3" indent="-228572">
              <a:buFont typeface="Arial"/>
              <a:buChar char="•"/>
            </a:pPr>
            <a:r>
              <a:rPr lang="en-US" sz="500" dirty="0">
                <a:solidFill>
                  <a:srgbClr val="000000"/>
                </a:solidFill>
              </a:rPr>
              <a:t>1 Billion pennies is $10M</a:t>
            </a:r>
          </a:p>
          <a:p>
            <a:r>
              <a:rPr lang="en-US" sz="500" dirty="0"/>
              <a:t>Allowance Graphs (slides 7 to 10)</a:t>
            </a:r>
          </a:p>
          <a:p>
            <a:pPr>
              <a:buFont typeface="Arial"/>
              <a:buChar char="•"/>
            </a:pPr>
            <a:r>
              <a:rPr lang="en-US" sz="500" dirty="0">
                <a:solidFill>
                  <a:srgbClr val="000000"/>
                </a:solidFill>
              </a:rPr>
              <a:t>Next four slide graphically show both allowance schemes over the month</a:t>
            </a:r>
          </a:p>
          <a:p>
            <a:pPr>
              <a:buFont typeface="Arial"/>
              <a:buChar char="•"/>
            </a:pPr>
            <a:r>
              <a:rPr lang="en-US" sz="500" dirty="0">
                <a:solidFill>
                  <a:srgbClr val="000000"/>
                </a:solidFill>
              </a:rPr>
              <a:t>First slide shows Old allowance is higher than New</a:t>
            </a:r>
          </a:p>
          <a:p>
            <a:pPr marL="742861" lvl="1" indent="-285716">
              <a:buFont typeface="Arial"/>
              <a:buChar char="•"/>
            </a:pPr>
            <a:r>
              <a:rPr lang="en-US" sz="500" dirty="0">
                <a:solidFill>
                  <a:srgbClr val="000000"/>
                </a:solidFill>
              </a:rPr>
              <a:t>Notice scale is in low dollars</a:t>
            </a:r>
          </a:p>
          <a:p>
            <a:pPr>
              <a:buFont typeface="Arial"/>
              <a:buChar char="•"/>
            </a:pPr>
            <a:r>
              <a:rPr lang="en-US" sz="500" dirty="0">
                <a:solidFill>
                  <a:srgbClr val="000000"/>
                </a:solidFill>
              </a:rPr>
              <a:t>Second slide shows that New exceeds Old by the second week</a:t>
            </a:r>
          </a:p>
          <a:p>
            <a:pPr marL="742861" lvl="1" indent="-285716">
              <a:buFont typeface="Arial"/>
              <a:buChar char="•"/>
            </a:pPr>
            <a:r>
              <a:rPr lang="en-US" sz="500" dirty="0">
                <a:solidFill>
                  <a:srgbClr val="000000"/>
                </a:solidFill>
              </a:rPr>
              <a:t>Notice scale is 10’s of dollars</a:t>
            </a:r>
          </a:p>
          <a:p>
            <a:pPr>
              <a:buFont typeface="Arial"/>
              <a:buChar char="•"/>
            </a:pPr>
            <a:r>
              <a:rPr lang="en-US" sz="500" dirty="0">
                <a:solidFill>
                  <a:srgbClr val="000000"/>
                </a:solidFill>
              </a:rPr>
              <a:t>Third slide shows that New is into the 1000’s of dollars</a:t>
            </a:r>
          </a:p>
          <a:p>
            <a:pPr marL="742861" lvl="1" indent="-285716">
              <a:buFont typeface="Arial"/>
              <a:buChar char="•"/>
            </a:pPr>
            <a:r>
              <a:rPr lang="en-US" sz="500" dirty="0">
                <a:solidFill>
                  <a:srgbClr val="000000"/>
                </a:solidFill>
              </a:rPr>
              <a:t>Old looks like a flat-line on this scale</a:t>
            </a:r>
          </a:p>
          <a:p>
            <a:pPr>
              <a:buFont typeface="Arial"/>
              <a:buChar char="•"/>
            </a:pPr>
            <a:r>
              <a:rPr lang="en-US" sz="500" dirty="0">
                <a:solidFill>
                  <a:srgbClr val="000000"/>
                </a:solidFill>
              </a:rPr>
              <a:t>Last slide shows entire month</a:t>
            </a:r>
          </a:p>
          <a:p>
            <a:pPr marL="742861" lvl="1" indent="-285716">
              <a:buFont typeface="Arial"/>
              <a:buChar char="•"/>
            </a:pPr>
            <a:r>
              <a:rPr lang="en-US" sz="500" dirty="0">
                <a:solidFill>
                  <a:srgbClr val="000000"/>
                </a:solidFill>
              </a:rPr>
              <a:t>Scale now reaches in the millions of dollar range</a:t>
            </a:r>
          </a:p>
          <a:p>
            <a:r>
              <a:rPr lang="en-US" sz="500" dirty="0"/>
              <a:t>Back to Moore’s Law graph (slide 11)</a:t>
            </a:r>
          </a:p>
          <a:p>
            <a:pPr>
              <a:buFont typeface="Arial"/>
              <a:buChar char="•"/>
            </a:pPr>
            <a:r>
              <a:rPr lang="en-US" sz="500" dirty="0">
                <a:solidFill>
                  <a:srgbClr val="000000"/>
                </a:solidFill>
              </a:rPr>
              <a:t>While two years seems like a long time for something to double…</a:t>
            </a:r>
          </a:p>
          <a:p>
            <a:pPr>
              <a:buFont typeface="Arial"/>
              <a:buChar char="•"/>
            </a:pPr>
            <a:r>
              <a:rPr lang="en-US" sz="500" dirty="0">
                <a:solidFill>
                  <a:srgbClr val="000000"/>
                </a:solidFill>
              </a:rPr>
              <a:t>Engineers have been at this for about 50 years</a:t>
            </a:r>
          </a:p>
          <a:p>
            <a:pPr marL="742861" lvl="1" indent="-285716">
              <a:buFont typeface="Arial"/>
              <a:buChar char="•"/>
            </a:pPr>
            <a:r>
              <a:rPr lang="en-US" sz="500" dirty="0">
                <a:solidFill>
                  <a:srgbClr val="000000"/>
                </a:solidFill>
              </a:rPr>
              <a:t>So, just like the allowance example , there have been many doublings</a:t>
            </a:r>
          </a:p>
          <a:p>
            <a:r>
              <a:rPr lang="en-US" sz="500" dirty="0"/>
              <a:t>Moore’s Law Graphs (slides 12 to 24)</a:t>
            </a:r>
          </a:p>
          <a:p>
            <a:pPr>
              <a:buFont typeface="Arial"/>
              <a:buChar char="•"/>
            </a:pPr>
            <a:r>
              <a:rPr lang="en-US" sz="500" dirty="0">
                <a:solidFill>
                  <a:srgbClr val="000000"/>
                </a:solidFill>
              </a:rPr>
              <a:t>70’s – kept on doubling as Moore speculated</a:t>
            </a:r>
          </a:p>
          <a:p>
            <a:pPr marL="742861" lvl="1" indent="-285716">
              <a:buFont typeface="Arial"/>
              <a:buChar char="•"/>
            </a:pPr>
            <a:r>
              <a:rPr lang="en-US" sz="500" dirty="0">
                <a:solidFill>
                  <a:srgbClr val="000000"/>
                </a:solidFill>
              </a:rPr>
              <a:t>Notice scale changes to 10’s of thousands of transistors on a single chip</a:t>
            </a:r>
          </a:p>
          <a:p>
            <a:pPr marL="742861" lvl="1" indent="-285716">
              <a:buFont typeface="Arial"/>
              <a:buChar char="•"/>
            </a:pPr>
            <a:r>
              <a:rPr lang="en-US" sz="500" dirty="0">
                <a:solidFill>
                  <a:srgbClr val="000000"/>
                </a:solidFill>
              </a:rPr>
              <a:t>First portable calculator; 4 functions, $500</a:t>
            </a:r>
          </a:p>
          <a:p>
            <a:pPr marL="1142863" lvl="2" indent="-228572">
              <a:buFont typeface="Arial"/>
              <a:buChar char="•"/>
            </a:pPr>
            <a:r>
              <a:rPr lang="en-US" sz="500" dirty="0">
                <a:solidFill>
                  <a:srgbClr val="000000"/>
                </a:solidFill>
              </a:rPr>
              <a:t>Ask students for examples of better/faster/cheaper calculators</a:t>
            </a:r>
          </a:p>
          <a:p>
            <a:pPr marL="742861" lvl="1" indent="-285716">
              <a:buFont typeface="Arial"/>
              <a:buChar char="•"/>
            </a:pPr>
            <a:r>
              <a:rPr lang="en-US" sz="500" dirty="0">
                <a:solidFill>
                  <a:srgbClr val="000000"/>
                </a:solidFill>
              </a:rPr>
              <a:t>First Video Game; Pong – only in arcades at this time (too expensive for homes)</a:t>
            </a:r>
          </a:p>
          <a:p>
            <a:pPr marL="1142863" lvl="2" indent="-228572">
              <a:buFont typeface="Arial"/>
              <a:buChar char="•"/>
            </a:pPr>
            <a:r>
              <a:rPr lang="en-US" sz="500" dirty="0">
                <a:solidFill>
                  <a:srgbClr val="000000"/>
                </a:solidFill>
              </a:rPr>
              <a:t>Ask students for examples of better/faster/cheaper video games\</a:t>
            </a:r>
          </a:p>
          <a:p>
            <a:pPr>
              <a:buFont typeface="Arial"/>
              <a:buChar char="•"/>
            </a:pPr>
            <a:r>
              <a:rPr lang="en-US" sz="500" dirty="0">
                <a:solidFill>
                  <a:srgbClr val="000000"/>
                </a:solidFill>
              </a:rPr>
              <a:t>80’s – kept on doubling</a:t>
            </a:r>
          </a:p>
          <a:p>
            <a:pPr marL="742861" lvl="1" indent="-285716">
              <a:buFont typeface="Arial"/>
              <a:buChar char="•"/>
            </a:pPr>
            <a:r>
              <a:rPr lang="en-US" sz="500" dirty="0">
                <a:solidFill>
                  <a:srgbClr val="000000"/>
                </a:solidFill>
              </a:rPr>
              <a:t>Notice scale changes to millions of transistors on a single chip</a:t>
            </a:r>
          </a:p>
          <a:p>
            <a:pPr marL="742861" lvl="1" indent="-285716">
              <a:buFont typeface="Arial"/>
              <a:buChar char="•"/>
            </a:pPr>
            <a:r>
              <a:rPr lang="en-US" sz="500" dirty="0">
                <a:solidFill>
                  <a:srgbClr val="000000"/>
                </a:solidFill>
              </a:rPr>
              <a:t>First PC; No hard drive or mouse, $3,700</a:t>
            </a:r>
          </a:p>
          <a:p>
            <a:pPr marL="1142863" lvl="2" indent="-228572">
              <a:buFont typeface="Arial"/>
              <a:buChar char="•"/>
            </a:pPr>
            <a:r>
              <a:rPr lang="en-US" sz="500" dirty="0">
                <a:solidFill>
                  <a:srgbClr val="000000"/>
                </a:solidFill>
              </a:rPr>
              <a:t>Ask students for examples of better/faster/cheaper computers</a:t>
            </a:r>
          </a:p>
          <a:p>
            <a:pPr marL="742861" lvl="1" indent="-285716">
              <a:buFont typeface="Arial"/>
              <a:buChar char="•"/>
            </a:pPr>
            <a:r>
              <a:rPr lang="en-US" sz="500" dirty="0">
                <a:solidFill>
                  <a:srgbClr val="000000"/>
                </a:solidFill>
              </a:rPr>
              <a:t>First “Portable” computer; tiny monitor, 28 </a:t>
            </a:r>
            <a:r>
              <a:rPr lang="en-US" sz="500" dirty="0" err="1">
                <a:solidFill>
                  <a:srgbClr val="000000"/>
                </a:solidFill>
              </a:rPr>
              <a:t>lb</a:t>
            </a:r>
            <a:r>
              <a:rPr lang="en-US" sz="500" dirty="0">
                <a:solidFill>
                  <a:srgbClr val="000000"/>
                </a:solidFill>
              </a:rPr>
              <a:t> (“luggable” PC), $ 3,500</a:t>
            </a:r>
          </a:p>
          <a:p>
            <a:pPr marL="1142863" lvl="2" indent="-228572">
              <a:buFont typeface="Arial"/>
              <a:buChar char="•"/>
            </a:pPr>
            <a:r>
              <a:rPr lang="en-US" sz="500" dirty="0">
                <a:solidFill>
                  <a:srgbClr val="000000"/>
                </a:solidFill>
              </a:rPr>
              <a:t>Ask students for examples of better/faster/cheaper laptops</a:t>
            </a:r>
          </a:p>
          <a:p>
            <a:pPr marL="742861" lvl="1" indent="-285716">
              <a:buFont typeface="Arial"/>
              <a:buChar char="•"/>
            </a:pPr>
            <a:r>
              <a:rPr lang="en-US" sz="500" dirty="0">
                <a:solidFill>
                  <a:srgbClr val="000000"/>
                </a:solidFill>
              </a:rPr>
              <a:t>First Mobile Phone; Big, heavy, $4,000</a:t>
            </a:r>
          </a:p>
          <a:p>
            <a:pPr marL="1142863" lvl="2" indent="-228572">
              <a:buFont typeface="Arial"/>
              <a:buChar char="•"/>
            </a:pPr>
            <a:r>
              <a:rPr lang="en-US" sz="500" dirty="0">
                <a:solidFill>
                  <a:srgbClr val="000000"/>
                </a:solidFill>
              </a:rPr>
              <a:t>Ask students for examples of better/faster/cheaper cell phones</a:t>
            </a:r>
          </a:p>
          <a:p>
            <a:pPr>
              <a:buFont typeface="Arial"/>
              <a:buChar char="•"/>
            </a:pPr>
            <a:r>
              <a:rPr lang="en-US" sz="500" dirty="0">
                <a:solidFill>
                  <a:srgbClr val="000000"/>
                </a:solidFill>
              </a:rPr>
              <a:t>90’s – kept on doubling</a:t>
            </a:r>
          </a:p>
          <a:p>
            <a:pPr marL="742861" lvl="1" indent="-285716">
              <a:buFont typeface="Arial"/>
              <a:buChar char="•"/>
            </a:pPr>
            <a:r>
              <a:rPr lang="en-US" sz="500" dirty="0">
                <a:solidFill>
                  <a:srgbClr val="000000"/>
                </a:solidFill>
              </a:rPr>
              <a:t>Notice scale changes to 10’s of millions of transistors on a single chip</a:t>
            </a:r>
          </a:p>
          <a:p>
            <a:pPr marL="742861" lvl="1" indent="-285716">
              <a:buFont typeface="Arial"/>
              <a:buChar char="•"/>
            </a:pPr>
            <a:r>
              <a:rPr lang="en-US" sz="500" dirty="0">
                <a:solidFill>
                  <a:srgbClr val="000000"/>
                </a:solidFill>
              </a:rPr>
              <a:t>First digital camera; 1 </a:t>
            </a:r>
            <a:r>
              <a:rPr lang="en-US" sz="500" dirty="0" err="1">
                <a:solidFill>
                  <a:srgbClr val="000000"/>
                </a:solidFill>
              </a:rPr>
              <a:t>MegaPixel</a:t>
            </a:r>
            <a:r>
              <a:rPr lang="en-US" sz="500" dirty="0">
                <a:solidFill>
                  <a:srgbClr val="000000"/>
                </a:solidFill>
              </a:rPr>
              <a:t>; $13,000</a:t>
            </a:r>
          </a:p>
          <a:p>
            <a:pPr marL="1142863" lvl="2" indent="-228572">
              <a:buFont typeface="Arial"/>
              <a:buChar char="•"/>
            </a:pPr>
            <a:r>
              <a:rPr lang="en-US" sz="500" dirty="0">
                <a:solidFill>
                  <a:srgbClr val="000000"/>
                </a:solidFill>
              </a:rPr>
              <a:t>Ask students for examples of better/faster/cheaper camera</a:t>
            </a:r>
          </a:p>
          <a:p>
            <a:pPr marL="742861" lvl="1" indent="-285716">
              <a:buFont typeface="Arial"/>
              <a:buChar char="•"/>
            </a:pPr>
            <a:r>
              <a:rPr lang="en-US" sz="500" dirty="0">
                <a:solidFill>
                  <a:srgbClr val="000000"/>
                </a:solidFill>
              </a:rPr>
              <a:t>First MP3 Player; only held 4 CD quality songs</a:t>
            </a:r>
          </a:p>
          <a:p>
            <a:pPr marL="1142863" lvl="2" indent="-228572">
              <a:buFont typeface="Arial"/>
              <a:buChar char="•"/>
            </a:pPr>
            <a:r>
              <a:rPr lang="en-US" sz="500" dirty="0">
                <a:solidFill>
                  <a:srgbClr val="000000"/>
                </a:solidFill>
              </a:rPr>
              <a:t>It had a memory slot, like a camera today, so you could use multiple memory cards</a:t>
            </a:r>
          </a:p>
          <a:p>
            <a:pPr marL="1142863" lvl="2" indent="-228572">
              <a:buFont typeface="Arial"/>
              <a:buChar char="•"/>
            </a:pPr>
            <a:r>
              <a:rPr lang="en-US" sz="500" dirty="0">
                <a:solidFill>
                  <a:srgbClr val="000000"/>
                </a:solidFill>
              </a:rPr>
              <a:t>Look at graph – only 16Mb memory cards at that time</a:t>
            </a:r>
          </a:p>
          <a:p>
            <a:pPr marL="1600007" lvl="3" indent="-228572">
              <a:buFont typeface="Arial"/>
              <a:buChar char="•"/>
            </a:pPr>
            <a:r>
              <a:rPr lang="en-US" sz="500" dirty="0">
                <a:solidFill>
                  <a:srgbClr val="000000"/>
                </a:solidFill>
              </a:rPr>
              <a:t>Songs are ~ 1MB/minutes at CD quality, so 16Mb = 4 songs</a:t>
            </a:r>
          </a:p>
          <a:p>
            <a:pPr marL="1142863" lvl="2" indent="-228572">
              <a:buFont typeface="Arial"/>
              <a:buChar char="•"/>
            </a:pPr>
            <a:r>
              <a:rPr lang="en-US" sz="500" dirty="0">
                <a:solidFill>
                  <a:srgbClr val="000000"/>
                </a:solidFill>
              </a:rPr>
              <a:t>One could choose lower quality sounds, to get more songs on card</a:t>
            </a:r>
          </a:p>
          <a:p>
            <a:pPr marL="1142863" lvl="2" indent="-228572">
              <a:buFont typeface="Arial"/>
              <a:buChar char="•"/>
            </a:pPr>
            <a:r>
              <a:rPr lang="en-US" sz="500" dirty="0">
                <a:solidFill>
                  <a:srgbClr val="000000"/>
                </a:solidFill>
              </a:rPr>
              <a:t>Ask students for examples of better/faster/cheaper MP3 players/iPods</a:t>
            </a:r>
          </a:p>
          <a:p>
            <a:pPr marL="1142863" lvl="2" indent="-228572">
              <a:buFont typeface="Arial"/>
              <a:buChar char="•"/>
            </a:pPr>
            <a:r>
              <a:rPr lang="en-US" sz="500" dirty="0">
                <a:solidFill>
                  <a:srgbClr val="000000"/>
                </a:solidFill>
              </a:rPr>
              <a:t>Ask students if they have noticed you can buy twice as big a memory card for the same price as the old one about every two years</a:t>
            </a:r>
          </a:p>
          <a:p>
            <a:pPr marL="1600007" lvl="3" indent="-228572">
              <a:buFont typeface="Arial"/>
              <a:buChar char="•"/>
            </a:pPr>
            <a:r>
              <a:rPr lang="en-US" sz="500" dirty="0">
                <a:solidFill>
                  <a:srgbClr val="000000"/>
                </a:solidFill>
              </a:rPr>
              <a:t>That’s Moore’s Law at work in the memory chip industry</a:t>
            </a:r>
          </a:p>
          <a:p>
            <a:pPr>
              <a:buFont typeface="Arial"/>
              <a:buChar char="•"/>
            </a:pPr>
            <a:r>
              <a:rPr lang="en-US" sz="500" dirty="0">
                <a:solidFill>
                  <a:srgbClr val="000000"/>
                </a:solidFill>
              </a:rPr>
              <a:t>21</a:t>
            </a:r>
            <a:r>
              <a:rPr lang="en-US" sz="500" baseline="30000" dirty="0">
                <a:solidFill>
                  <a:srgbClr val="000000"/>
                </a:solidFill>
              </a:rPr>
              <a:t>st</a:t>
            </a:r>
            <a:r>
              <a:rPr lang="en-US" sz="500" dirty="0">
                <a:solidFill>
                  <a:srgbClr val="000000"/>
                </a:solidFill>
              </a:rPr>
              <a:t> Century – keeps on going….</a:t>
            </a:r>
          </a:p>
          <a:p>
            <a:pPr marL="742861" lvl="1" indent="-285716">
              <a:buFont typeface="Arial"/>
              <a:buChar char="•"/>
            </a:pPr>
            <a:r>
              <a:rPr lang="en-US" sz="500" dirty="0">
                <a:solidFill>
                  <a:srgbClr val="000000"/>
                </a:solidFill>
              </a:rPr>
              <a:t>Notice scale changes to 100’s of millions of transistors on a single chip</a:t>
            </a:r>
          </a:p>
          <a:p>
            <a:pPr marL="742861" lvl="1" indent="-285716">
              <a:buFont typeface="Arial"/>
              <a:buChar char="•"/>
            </a:pPr>
            <a:r>
              <a:rPr lang="en-US" sz="500" dirty="0">
                <a:solidFill>
                  <a:srgbClr val="000000"/>
                </a:solidFill>
              </a:rPr>
              <a:t>First TiVo; Digital Video recorder</a:t>
            </a:r>
          </a:p>
          <a:p>
            <a:pPr marL="742861" lvl="1" indent="-285716">
              <a:buFont typeface="Arial"/>
              <a:buChar char="•"/>
            </a:pPr>
            <a:r>
              <a:rPr lang="en-US" sz="500" dirty="0">
                <a:solidFill>
                  <a:srgbClr val="000000"/>
                </a:solidFill>
              </a:rPr>
              <a:t>First Video iPod</a:t>
            </a:r>
          </a:p>
          <a:p>
            <a:pPr marL="742861" lvl="1" indent="-285716">
              <a:buFont typeface="Arial"/>
              <a:buChar char="•"/>
            </a:pPr>
            <a:r>
              <a:rPr lang="en-US" sz="500" dirty="0">
                <a:solidFill>
                  <a:srgbClr val="000000"/>
                </a:solidFill>
              </a:rPr>
              <a:t>Today, Microprocessors (most complex computer chips) can have over one billion transistors on a single chip</a:t>
            </a:r>
          </a:p>
          <a:p>
            <a:pPr marL="1142863" lvl="2" indent="-228572">
              <a:buFont typeface="Arial"/>
              <a:buChar char="•"/>
            </a:pPr>
            <a:r>
              <a:rPr lang="en-US" sz="500" dirty="0">
                <a:solidFill>
                  <a:srgbClr val="000000"/>
                </a:solidFill>
              </a:rPr>
              <a:t>….and they are still smaller than a postage stamp</a:t>
            </a:r>
          </a:p>
          <a:p>
            <a:r>
              <a:rPr lang="en-US" sz="500" dirty="0"/>
              <a:t>Moore’s Law Summary (slide 25)</a:t>
            </a:r>
          </a:p>
          <a:p>
            <a:pPr>
              <a:buFont typeface="Arial"/>
              <a:buChar char="•"/>
            </a:pPr>
            <a:r>
              <a:rPr lang="en-US" sz="500" dirty="0">
                <a:solidFill>
                  <a:srgbClr val="000000"/>
                </a:solidFill>
              </a:rPr>
              <a:t>This is the reason electronic products keep getting better/faster/cheaper</a:t>
            </a:r>
          </a:p>
          <a:p>
            <a:pPr>
              <a:buFont typeface="Arial"/>
              <a:buChar char="•"/>
            </a:pPr>
            <a:r>
              <a:rPr lang="en-US" sz="500" dirty="0">
                <a:solidFill>
                  <a:srgbClr val="000000"/>
                </a:solidFill>
              </a:rPr>
              <a:t>Huge impact on our lives</a:t>
            </a:r>
          </a:p>
          <a:p>
            <a:pPr>
              <a:buFont typeface="Arial"/>
              <a:buChar char="•"/>
            </a:pPr>
            <a:r>
              <a:rPr lang="en-US" sz="500" dirty="0">
                <a:solidFill>
                  <a:srgbClr val="000000"/>
                </a:solidFill>
              </a:rPr>
              <a:t>"Greatest human invention since the wheel”</a:t>
            </a:r>
          </a:p>
          <a:p>
            <a:pPr>
              <a:buFont typeface="Arial"/>
              <a:buChar char="•"/>
            </a:pPr>
            <a:r>
              <a:rPr lang="en-US" sz="500" dirty="0">
                <a:solidFill>
                  <a:srgbClr val="000000"/>
                </a:solidFill>
              </a:rPr>
              <a:t>Also very rare</a:t>
            </a:r>
          </a:p>
          <a:p>
            <a:pPr marL="742861" lvl="1" indent="-285716">
              <a:buFont typeface="Arial"/>
              <a:buChar char="•"/>
            </a:pPr>
            <a:r>
              <a:rPr lang="en-US" sz="500" dirty="0">
                <a:solidFill>
                  <a:srgbClr val="000000"/>
                </a:solidFill>
              </a:rPr>
              <a:t>Moore’s Law only applies to electronics</a:t>
            </a:r>
          </a:p>
          <a:p>
            <a:pPr marL="742861" lvl="1" indent="-285716">
              <a:buFont typeface="Arial"/>
              <a:buChar char="•"/>
            </a:pPr>
            <a:r>
              <a:rPr lang="en-US" sz="500" dirty="0">
                <a:solidFill>
                  <a:srgbClr val="000000"/>
                </a:solidFill>
              </a:rPr>
              <a:t>This is the very rare exception, not the rule, for human creations</a:t>
            </a:r>
          </a:p>
          <a:p>
            <a:pPr marL="1142863" lvl="2" indent="-228572">
              <a:buFont typeface="Arial"/>
              <a:buChar char="•"/>
            </a:pPr>
            <a:r>
              <a:rPr lang="en-US" sz="500" dirty="0">
                <a:solidFill>
                  <a:srgbClr val="000000"/>
                </a:solidFill>
              </a:rPr>
              <a:t>Students are so acclimated to things getting better/faster/cheaper that they do not realize what an extraordinary exception this is; so by way of example…..</a:t>
            </a:r>
          </a:p>
          <a:p>
            <a:r>
              <a:rPr lang="en-US" sz="500" dirty="0"/>
              <a:t>*** OPEN </a:t>
            </a:r>
            <a:r>
              <a:rPr lang="en-US" sz="500" b="1" dirty="0">
                <a:solidFill>
                  <a:srgbClr val="000000"/>
                </a:solidFill>
                <a:hlinkClick r:id="rId5"/>
              </a:rPr>
              <a:t>Moore's Law Auto PPT</a:t>
            </a:r>
            <a:r>
              <a:rPr lang="en-US" sz="500" dirty="0"/>
              <a:t> [10] file for last slide in presentation</a:t>
            </a:r>
          </a:p>
          <a:p>
            <a:r>
              <a:rPr lang="en-US" sz="500" i="1" dirty="0"/>
              <a:t>Moore’s Law in the Auto Industry</a:t>
            </a:r>
            <a:endParaRPr lang="en-US" sz="500" dirty="0"/>
          </a:p>
          <a:p>
            <a:r>
              <a:rPr lang="en-US" sz="500" dirty="0"/>
              <a:t>This slide does a side-by-side comparison of the computer chip industry and the auto industry from 1975 to 2008</a:t>
            </a:r>
          </a:p>
          <a:p>
            <a:pPr>
              <a:buFont typeface="Arial"/>
              <a:buChar char="•"/>
            </a:pPr>
            <a:r>
              <a:rPr lang="en-US" sz="500" dirty="0">
                <a:solidFill>
                  <a:srgbClr val="000000"/>
                </a:solidFill>
              </a:rPr>
              <a:t>It then show what would have happened in the auto industry if Moore’s Law had applied for just these 33 years</a:t>
            </a:r>
          </a:p>
          <a:p>
            <a:r>
              <a:rPr lang="en-US" sz="500" dirty="0"/>
              <a:t>For</a:t>
            </a:r>
            <a:r>
              <a:rPr lang="en-US" sz="500" b="1" dirty="0"/>
              <a:t> Speed </a:t>
            </a:r>
            <a:r>
              <a:rPr lang="en-US" sz="500" dirty="0"/>
              <a:t>comparison, the chip clock speed (MHz = millions of cycles per second; GHz = billions of cycles per second) is compared to the cars to speed (mph)</a:t>
            </a:r>
          </a:p>
          <a:p>
            <a:r>
              <a:rPr lang="en-US" sz="500" dirty="0"/>
              <a:t>For </a:t>
            </a:r>
            <a:r>
              <a:rPr lang="en-US" sz="500" b="1" dirty="0"/>
              <a:t>Efficiency</a:t>
            </a:r>
            <a:r>
              <a:rPr lang="en-US" sz="500" dirty="0"/>
              <a:t>, the chip are measured in MIPS (millions of instructions per second) and compared to the car’s fuel efficiency (mpg)</a:t>
            </a:r>
          </a:p>
          <a:p>
            <a:r>
              <a:rPr lang="en-US" sz="500" dirty="0"/>
              <a:t>For </a:t>
            </a:r>
            <a:r>
              <a:rPr lang="en-US" sz="500" b="1" dirty="0"/>
              <a:t>Cost</a:t>
            </a:r>
            <a:r>
              <a:rPr lang="en-US" sz="500" dirty="0"/>
              <a:t>, the chip cost stayed the same, but the number of transistors on the chip for that cost is used, compared to the car sticker price.</a:t>
            </a:r>
          </a:p>
          <a:p>
            <a:r>
              <a:rPr lang="en-US" sz="500" dirty="0"/>
              <a:t>1975</a:t>
            </a:r>
          </a:p>
          <a:p>
            <a:pPr>
              <a:buFont typeface="Arial"/>
              <a:buChar char="•"/>
            </a:pPr>
            <a:r>
              <a:rPr lang="en-US" sz="500" dirty="0">
                <a:solidFill>
                  <a:srgbClr val="000000"/>
                </a:solidFill>
              </a:rPr>
              <a:t>Most famous computer chip was Intel 8080</a:t>
            </a:r>
          </a:p>
          <a:p>
            <a:pPr>
              <a:buFont typeface="Arial"/>
              <a:buChar char="•"/>
            </a:pPr>
            <a:r>
              <a:rPr lang="en-US" sz="500" dirty="0">
                <a:solidFill>
                  <a:srgbClr val="000000"/>
                </a:solidFill>
              </a:rPr>
              <a:t>Most famous car was Ferrari 308 (remember Magnum P.I.?)</a:t>
            </a:r>
          </a:p>
          <a:p>
            <a:pPr>
              <a:buFont typeface="Arial"/>
              <a:buChar char="•"/>
            </a:pPr>
            <a:r>
              <a:rPr lang="en-US" sz="500" dirty="0">
                <a:solidFill>
                  <a:srgbClr val="000000"/>
                </a:solidFill>
              </a:rPr>
              <a:t>Recite speed, efficiency and cost as a baseline for our comparison</a:t>
            </a:r>
          </a:p>
          <a:p>
            <a:r>
              <a:rPr lang="en-US" sz="500" dirty="0"/>
              <a:t>2008</a:t>
            </a:r>
          </a:p>
          <a:p>
            <a:pPr>
              <a:buFont typeface="Arial"/>
              <a:buChar char="•"/>
            </a:pPr>
            <a:r>
              <a:rPr lang="en-US" sz="500" dirty="0">
                <a:solidFill>
                  <a:srgbClr val="000000"/>
                </a:solidFill>
              </a:rPr>
              <a:t>Computer chip is Intel Quad-Core; Car is new Ferrari 430</a:t>
            </a:r>
          </a:p>
          <a:p>
            <a:pPr>
              <a:buFont typeface="Arial"/>
              <a:buChar char="•"/>
            </a:pPr>
            <a:r>
              <a:rPr lang="en-US" sz="500" dirty="0">
                <a:solidFill>
                  <a:srgbClr val="000000"/>
                </a:solidFill>
              </a:rPr>
              <a:t>Chips speed is 3.3Ghz (3,300 MHz) times four cores</a:t>
            </a:r>
          </a:p>
          <a:p>
            <a:pPr>
              <a:buFont typeface="Arial"/>
              <a:buChar char="•"/>
            </a:pPr>
            <a:r>
              <a:rPr lang="en-US" sz="500" dirty="0">
                <a:solidFill>
                  <a:srgbClr val="000000"/>
                </a:solidFill>
              </a:rPr>
              <a:t>Chip efficiency is 64,000 MIPS (100,000 fold increase from 1975)</a:t>
            </a:r>
          </a:p>
          <a:p>
            <a:pPr>
              <a:buFont typeface="Arial"/>
              <a:buChar char="•"/>
            </a:pPr>
            <a:r>
              <a:rPr lang="en-US" sz="500" dirty="0">
                <a:solidFill>
                  <a:srgbClr val="000000"/>
                </a:solidFill>
              </a:rPr>
              <a:t>Chip cost – still $300, but now you get 300,000,000 transistors for that price</a:t>
            </a:r>
          </a:p>
          <a:p>
            <a:r>
              <a:rPr lang="en-US" sz="500" dirty="0"/>
              <a:t>What if… Moore’s Law had applied to the Auto Industry for just these 33 years (since 1975 thru 2008)</a:t>
            </a:r>
          </a:p>
          <a:p>
            <a:pPr>
              <a:buFont typeface="Arial"/>
              <a:buChar char="•"/>
            </a:pPr>
            <a:r>
              <a:rPr lang="en-US" sz="500" dirty="0">
                <a:solidFill>
                  <a:srgbClr val="000000"/>
                </a:solidFill>
              </a:rPr>
              <a:t>In 2008 the Ferrari 430 should:</a:t>
            </a:r>
          </a:p>
          <a:p>
            <a:pPr marL="742861" lvl="1" indent="-285716">
              <a:buFont typeface="Arial"/>
              <a:buChar char="•"/>
            </a:pPr>
            <a:r>
              <a:rPr lang="en-US" sz="500" dirty="0">
                <a:solidFill>
                  <a:srgbClr val="000000"/>
                </a:solidFill>
              </a:rPr>
              <a:t>Have top speed of 255,000 mph</a:t>
            </a:r>
          </a:p>
          <a:p>
            <a:pPr marL="742861" lvl="1" indent="-285716">
              <a:buFont typeface="Arial"/>
              <a:buChar char="•"/>
            </a:pPr>
            <a:r>
              <a:rPr lang="en-US" sz="500" dirty="0">
                <a:solidFill>
                  <a:srgbClr val="000000"/>
                </a:solidFill>
              </a:rPr>
              <a:t>Get 1,300,000 mpg</a:t>
            </a:r>
          </a:p>
          <a:p>
            <a:pPr marL="742861" lvl="1" indent="-285716">
              <a:buFont typeface="Arial"/>
              <a:buChar char="•"/>
            </a:pPr>
            <a:r>
              <a:rPr lang="en-US" sz="500" dirty="0">
                <a:solidFill>
                  <a:srgbClr val="000000"/>
                </a:solidFill>
              </a:rPr>
              <a:t>Cost $0.19 (before taxes….)</a:t>
            </a:r>
          </a:p>
          <a:p>
            <a:pPr>
              <a:buFont typeface="Arial"/>
              <a:buChar char="•"/>
            </a:pPr>
            <a:r>
              <a:rPr lang="en-US" sz="500" dirty="0">
                <a:solidFill>
                  <a:srgbClr val="000000"/>
                </a:solidFill>
              </a:rPr>
              <a:t>Have students recalculate these 3 numbers assuming Moore's Law had continued to apply to the auto industry since 2008</a:t>
            </a:r>
          </a:p>
          <a:p>
            <a:pPr>
              <a:buFont typeface="Arial"/>
              <a:buChar char="•"/>
            </a:pPr>
            <a:r>
              <a:rPr lang="en-US" sz="500" dirty="0">
                <a:solidFill>
                  <a:srgbClr val="000000"/>
                </a:solidFill>
              </a:rPr>
              <a:t>Emphasize the uniqueness of Moore’s Law in the electronics industry</a:t>
            </a:r>
          </a:p>
          <a:p>
            <a:pPr marL="742861" lvl="1" indent="-285716">
              <a:buFont typeface="Arial"/>
              <a:buChar char="•"/>
            </a:pPr>
            <a:r>
              <a:rPr lang="en-US" sz="500" dirty="0">
                <a:solidFill>
                  <a:srgbClr val="000000"/>
                </a:solidFill>
              </a:rPr>
              <a:t>Student have grown up surrounded by examples of Moore’s Law and often have the impression that this rapid better/faster/cheaper progression is just “the way the universe works”</a:t>
            </a:r>
          </a:p>
          <a:p>
            <a:pPr marL="742861" lvl="1" indent="-285716">
              <a:buFont typeface="Arial"/>
              <a:buChar char="•"/>
            </a:pPr>
            <a:r>
              <a:rPr lang="en-US" sz="500" dirty="0">
                <a:solidFill>
                  <a:srgbClr val="000000"/>
                </a:solidFill>
              </a:rPr>
              <a:t>A human-made invention that keeps doubling for 50 years is an extraordinary exception to “the way the universe works”</a:t>
            </a:r>
          </a:p>
          <a:p>
            <a:pPr marL="742861" lvl="1" indent="-285716">
              <a:buFont typeface="Arial"/>
              <a:buChar char="•"/>
            </a:pPr>
            <a:r>
              <a:rPr lang="en-US" sz="500" dirty="0">
                <a:solidFill>
                  <a:srgbClr val="000000"/>
                </a:solidFill>
              </a:rPr>
              <a:t>Asks student to speculate about the implications of Moore’s Law continuing for another 10 years, or 50 years?</a:t>
            </a:r>
          </a:p>
          <a:p>
            <a:r>
              <a:rPr lang="en-US" sz="500" b="1" dirty="0"/>
              <a:t>Source URL:</a:t>
            </a:r>
            <a:r>
              <a:rPr lang="en-US" sz="500" dirty="0"/>
              <a:t> </a:t>
            </a:r>
            <a:r>
              <a:rPr lang="en-US" sz="500" dirty="0">
                <a:solidFill>
                  <a:srgbClr val="000000"/>
                </a:solidFill>
                <a:hlinkClick r:id="rId3"/>
              </a:rPr>
              <a:t>http://stemrobotics.cs.pdx.edu/node/351</a:t>
            </a:r>
            <a:endParaRPr lang="en-US" sz="500" dirty="0"/>
          </a:p>
          <a:p>
            <a:endParaRPr lang="en-US" sz="400" b="1" dirty="0"/>
          </a:p>
          <a:p>
            <a:r>
              <a:rPr lang="en-US" sz="600" b="1" dirty="0"/>
              <a:t>_______________________________________________________________________</a:t>
            </a:r>
          </a:p>
          <a:p>
            <a:r>
              <a:rPr lang="en-US" sz="600" b="1" dirty="0"/>
              <a:t>Instructional Material: Moore's Law</a:t>
            </a:r>
          </a:p>
          <a:p>
            <a:r>
              <a:rPr lang="en-US" sz="600" dirty="0"/>
              <a:t>Submitted by </a:t>
            </a:r>
            <a:r>
              <a:rPr lang="en-US" sz="600" dirty="0">
                <a:hlinkClick r:id="rId4" action="ppaction://hlinkfile" tooltip="View user profile."/>
              </a:rPr>
              <a:t>Randy Steele</a:t>
            </a:r>
            <a:r>
              <a:rPr lang="en-US" sz="600" dirty="0"/>
              <a:t> on 11 July, 2011 - 19:38</a:t>
            </a:r>
          </a:p>
          <a:p>
            <a:r>
              <a:rPr lang="en-US" sz="600" dirty="0"/>
              <a:t>The two attached PowerPoint files walk through an explanation of Moore's Law. The single slide in the Moore's Auto file is intended to be used at the end of the Moore's Law presentation</a:t>
            </a:r>
          </a:p>
          <a:p>
            <a:r>
              <a:rPr lang="en-US" sz="600" dirty="0"/>
              <a:t>Attached Resource: </a:t>
            </a:r>
          </a:p>
          <a:p>
            <a:r>
              <a:rPr lang="en-US" sz="600" dirty="0">
                <a:hlinkClick r:id="rId6"/>
              </a:rPr>
              <a:t>Moore_s_Law.ppt</a:t>
            </a:r>
            <a:endParaRPr lang="en-US" sz="600" dirty="0"/>
          </a:p>
          <a:p>
            <a:r>
              <a:rPr lang="en-US" sz="600" dirty="0">
                <a:hlinkClick r:id="rId7"/>
              </a:rPr>
              <a:t>Moores_auto.ppt</a:t>
            </a:r>
            <a:endParaRPr lang="en-US" sz="600" dirty="0"/>
          </a:p>
          <a:p>
            <a:r>
              <a:rPr lang="en-US" sz="600" dirty="0"/>
              <a:t>Material Type: Lecture/Presentation</a:t>
            </a:r>
          </a:p>
        </p:txBody>
      </p:sp>
      <p:sp>
        <p:nvSpPr>
          <p:cNvPr id="4" name="Slide Number Placeholder 3"/>
          <p:cNvSpPr>
            <a:spLocks noGrp="1"/>
          </p:cNvSpPr>
          <p:nvPr>
            <p:ph type="sldNum" sz="quarter" idx="10"/>
          </p:nvPr>
        </p:nvSpPr>
        <p:spPr/>
        <p:txBody>
          <a:bodyPr/>
          <a:lstStyle/>
          <a:p>
            <a:fld id="{1B0D41A3-1F29-438C-BDEF-0DCCD83287C5}" type="slidenum">
              <a:rPr lang="en-US" smtClean="0"/>
              <a:pPr/>
              <a:t>5</a:t>
            </a:fld>
            <a:endParaRPr lang="en-US"/>
          </a:p>
        </p:txBody>
      </p:sp>
    </p:spTree>
    <p:extLst>
      <p:ext uri="{BB962C8B-B14F-4D97-AF65-F5344CB8AC3E}">
        <p14:creationId xmlns:p14="http://schemas.microsoft.com/office/powerpoint/2010/main" xmlns="" val="229803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Computer Chip Colorized Photo (slide 2)</a:t>
            </a:r>
          </a:p>
          <a:p>
            <a:r>
              <a:rPr lang="en-US" dirty="0" smtClean="0">
                <a:effectLst/>
              </a:rPr>
              <a:t> • This is a Pentium 4 chip</a:t>
            </a:r>
          </a:p>
          <a:p>
            <a:r>
              <a:rPr lang="en-US" dirty="0" smtClean="0">
                <a:effectLst/>
              </a:rPr>
              <a:t> • Colorized to show detail of circuits</a:t>
            </a:r>
          </a:p>
          <a:p>
            <a:r>
              <a:rPr lang="en-US" dirty="0" smtClean="0">
                <a:effectLst/>
              </a:rPr>
              <a:t> • The P4 has 42 million transistors in it circuits</a:t>
            </a:r>
          </a:p>
        </p:txBody>
      </p:sp>
      <p:sp>
        <p:nvSpPr>
          <p:cNvPr id="4" name="Slide Number Placeholder 3"/>
          <p:cNvSpPr>
            <a:spLocks noGrp="1"/>
          </p:cNvSpPr>
          <p:nvPr>
            <p:ph type="sldNum" sz="quarter" idx="10"/>
          </p:nvPr>
        </p:nvSpPr>
        <p:spPr/>
        <p:txBody>
          <a:bodyPr/>
          <a:lstStyle/>
          <a:p>
            <a:fld id="{1B0D41A3-1F29-438C-BDEF-0DCCD83287C5}" type="slidenum">
              <a:rPr lang="en-US" smtClean="0"/>
              <a:pPr/>
              <a:t>6</a:t>
            </a:fld>
            <a:endParaRPr lang="en-US"/>
          </a:p>
        </p:txBody>
      </p:sp>
    </p:spTree>
    <p:extLst>
      <p:ext uri="{BB962C8B-B14F-4D97-AF65-F5344CB8AC3E}">
        <p14:creationId xmlns:p14="http://schemas.microsoft.com/office/powerpoint/2010/main" xmlns="" val="3755337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0">
              <a:defRPr/>
            </a:pPr>
            <a:r>
              <a:rPr lang="en-US" dirty="0">
                <a:solidFill>
                  <a:prstClr val="black"/>
                </a:solidFill>
              </a:rPr>
              <a:t>Computer Chip Photo - not colorized (slide 3)</a:t>
            </a:r>
          </a:p>
          <a:p>
            <a:pPr defTabSz="914290">
              <a:defRPr/>
            </a:pPr>
            <a:r>
              <a:rPr lang="en-US" dirty="0">
                <a:solidFill>
                  <a:prstClr val="black"/>
                </a:solidFill>
              </a:rPr>
              <a:t> • This is how the chip looks to the naked eye</a:t>
            </a:r>
          </a:p>
          <a:p>
            <a:pPr defTabSz="914290">
              <a:defRPr/>
            </a:pPr>
            <a:r>
              <a:rPr lang="en-US" dirty="0">
                <a:solidFill>
                  <a:prstClr val="black"/>
                </a:solidFill>
              </a:rPr>
              <a:t> • Silicon is grey-silver in color</a:t>
            </a:r>
          </a:p>
        </p:txBody>
      </p:sp>
      <p:sp>
        <p:nvSpPr>
          <p:cNvPr id="4" name="Slide Number Placeholder 3"/>
          <p:cNvSpPr>
            <a:spLocks noGrp="1"/>
          </p:cNvSpPr>
          <p:nvPr>
            <p:ph type="sldNum" sz="quarter" idx="10"/>
          </p:nvPr>
        </p:nvSpPr>
        <p:spPr/>
        <p:txBody>
          <a:bodyPr/>
          <a:lstStyle/>
          <a:p>
            <a:fld id="{1B0D41A3-1F29-438C-BDEF-0DCCD83287C5}" type="slidenum">
              <a:rPr lang="en-US" smtClean="0"/>
              <a:pPr/>
              <a:t>7</a:t>
            </a:fld>
            <a:endParaRPr lang="en-US"/>
          </a:p>
        </p:txBody>
      </p:sp>
    </p:spTree>
    <p:extLst>
      <p:ext uri="{BB962C8B-B14F-4D97-AF65-F5344CB8AC3E}">
        <p14:creationId xmlns:p14="http://schemas.microsoft.com/office/powerpoint/2010/main" xmlns="" val="2071242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Photo of 1st Transistor (slide 4)</a:t>
            </a:r>
          </a:p>
          <a:p>
            <a:r>
              <a:rPr lang="en-US" dirty="0" smtClean="0">
                <a:effectLst/>
              </a:rPr>
              <a:t> • Invented by Bell Labs in the 1940’s</a:t>
            </a:r>
          </a:p>
          <a:p>
            <a:r>
              <a:rPr lang="en-US" dirty="0" smtClean="0">
                <a:effectLst/>
              </a:rPr>
              <a:t> • Combined two different materials to create a semiconductor</a:t>
            </a:r>
          </a:p>
          <a:p>
            <a:r>
              <a:rPr lang="en-US" dirty="0" smtClean="0">
                <a:effectLst/>
              </a:rPr>
              <a:t> • In the 1950’s, engineers made multiple transistors on one piece or silicon</a:t>
            </a:r>
          </a:p>
          <a:p>
            <a:endParaRPr lang="en-US" dirty="0"/>
          </a:p>
        </p:txBody>
      </p:sp>
      <p:sp>
        <p:nvSpPr>
          <p:cNvPr id="4" name="Slide Number Placeholder 3"/>
          <p:cNvSpPr>
            <a:spLocks noGrp="1"/>
          </p:cNvSpPr>
          <p:nvPr>
            <p:ph type="sldNum" sz="quarter" idx="10"/>
          </p:nvPr>
        </p:nvSpPr>
        <p:spPr/>
        <p:txBody>
          <a:bodyPr/>
          <a:lstStyle/>
          <a:p>
            <a:fld id="{1B0D41A3-1F29-438C-BDEF-0DCCD83287C5}" type="slidenum">
              <a:rPr lang="en-US" smtClean="0"/>
              <a:pPr/>
              <a:t>8</a:t>
            </a:fld>
            <a:endParaRPr lang="en-US"/>
          </a:p>
        </p:txBody>
      </p:sp>
    </p:spTree>
    <p:extLst>
      <p:ext uri="{BB962C8B-B14F-4D97-AF65-F5344CB8AC3E}">
        <p14:creationId xmlns:p14="http://schemas.microsoft.com/office/powerpoint/2010/main" xmlns="" val="2621375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Moore’s Law Graph (slide 5)</a:t>
            </a:r>
          </a:p>
          <a:p>
            <a:pPr>
              <a:buFont typeface="Arial"/>
              <a:buChar char="•"/>
            </a:pPr>
            <a:r>
              <a:rPr lang="en-US" dirty="0" smtClean="0">
                <a:solidFill>
                  <a:srgbClr val="000000"/>
                </a:solidFill>
                <a:effectLst/>
              </a:rPr>
              <a:t>In 1965 Gordon Moore looked back and graphed how many transistors engineers had been able to squeeze onto a single chip of silicon</a:t>
            </a:r>
          </a:p>
          <a:p>
            <a:pPr>
              <a:buFont typeface="Arial"/>
              <a:buChar char="•"/>
            </a:pPr>
            <a:r>
              <a:rPr lang="en-US" dirty="0" smtClean="0">
                <a:solidFill>
                  <a:srgbClr val="000000"/>
                </a:solidFill>
                <a:effectLst/>
              </a:rPr>
              <a:t>He observed the “double in 2 years” trend</a:t>
            </a:r>
          </a:p>
          <a:p>
            <a:pPr>
              <a:buFont typeface="Arial"/>
              <a:buChar char="•"/>
            </a:pPr>
            <a:r>
              <a:rPr lang="en-US" dirty="0" smtClean="0">
                <a:solidFill>
                  <a:srgbClr val="000000"/>
                </a:solidFill>
                <a:effectLst/>
              </a:rPr>
              <a:t>Manny years later this observation was coined “Moore’s Law”</a:t>
            </a:r>
          </a:p>
          <a:p>
            <a:pPr>
              <a:buFont typeface="Arial"/>
              <a:buChar char="•"/>
            </a:pPr>
            <a:r>
              <a:rPr lang="en-US" dirty="0" smtClean="0">
                <a:solidFill>
                  <a:srgbClr val="000000"/>
                </a:solidFill>
                <a:effectLst/>
              </a:rPr>
              <a:t>He speculated that this may continue</a:t>
            </a:r>
          </a:p>
          <a:p>
            <a:pPr marL="742861" lvl="1" indent="-285716">
              <a:buFont typeface="Arial"/>
              <a:buChar char="•"/>
            </a:pPr>
            <a:r>
              <a:rPr lang="en-US" dirty="0" smtClean="0">
                <a:solidFill>
                  <a:srgbClr val="000000"/>
                </a:solidFill>
                <a:effectLst/>
              </a:rPr>
              <a:t>Few people took his speculation seriously in 1965</a:t>
            </a:r>
          </a:p>
          <a:p>
            <a:pPr>
              <a:buFont typeface="Arial"/>
              <a:buChar char="•"/>
            </a:pPr>
            <a:r>
              <a:rPr lang="en-US" dirty="0" smtClean="0">
                <a:solidFill>
                  <a:srgbClr val="000000"/>
                </a:solidFill>
                <a:effectLst/>
              </a:rPr>
              <a:t>A few years ago, Time magazine called this “the greatest human invention since the wheel”</a:t>
            </a:r>
          </a:p>
          <a:p>
            <a:pPr marL="742861" lvl="1" indent="-285716">
              <a:buFont typeface="Arial"/>
              <a:buChar char="•"/>
            </a:pPr>
            <a:r>
              <a:rPr lang="en-US" dirty="0" smtClean="0">
                <a:solidFill>
                  <a:srgbClr val="000000"/>
                </a:solidFill>
                <a:effectLst/>
              </a:rPr>
              <a:t>….. really??</a:t>
            </a:r>
          </a:p>
          <a:p>
            <a:pPr marL="1142863" lvl="2" indent="-228572">
              <a:buFont typeface="Arial"/>
              <a:buChar char="•"/>
            </a:pPr>
            <a:r>
              <a:rPr lang="en-US" dirty="0" smtClean="0">
                <a:solidFill>
                  <a:srgbClr val="000000"/>
                </a:solidFill>
                <a:effectLst/>
              </a:rPr>
              <a:t>Two years is a long time (especially to students)</a:t>
            </a:r>
          </a:p>
          <a:p>
            <a:pPr marL="1142863" lvl="2" indent="-228572">
              <a:buFont typeface="Arial"/>
              <a:buChar char="•"/>
            </a:pPr>
            <a:r>
              <a:rPr lang="en-US" dirty="0" smtClean="0">
                <a:solidFill>
                  <a:srgbClr val="000000"/>
                </a:solidFill>
                <a:effectLst/>
              </a:rPr>
              <a:t>Have students think about where they were 2 years ago</a:t>
            </a:r>
          </a:p>
          <a:p>
            <a:pPr marL="1142863" lvl="2" indent="-228572">
              <a:buFont typeface="Arial"/>
              <a:buChar char="•"/>
            </a:pPr>
            <a:r>
              <a:rPr lang="en-US" dirty="0" smtClean="0">
                <a:solidFill>
                  <a:srgbClr val="000000"/>
                </a:solidFill>
                <a:effectLst/>
              </a:rPr>
              <a:t>Ask them to imagine their </a:t>
            </a:r>
            <a:r>
              <a:rPr lang="en-US" dirty="0" err="1" smtClean="0">
                <a:solidFill>
                  <a:srgbClr val="000000"/>
                </a:solidFill>
                <a:effectLst/>
              </a:rPr>
              <a:t>ipod</a:t>
            </a:r>
            <a:r>
              <a:rPr lang="en-US" dirty="0" smtClean="0">
                <a:solidFill>
                  <a:srgbClr val="000000"/>
                </a:solidFill>
                <a:effectLst/>
              </a:rPr>
              <a:t> had 10 songs on it then</a:t>
            </a:r>
          </a:p>
          <a:p>
            <a:pPr marL="1142863" lvl="2" indent="-228572">
              <a:buFont typeface="Arial"/>
              <a:buChar char="•"/>
            </a:pPr>
            <a:r>
              <a:rPr lang="en-US" dirty="0" smtClean="0">
                <a:solidFill>
                  <a:srgbClr val="000000"/>
                </a:solidFill>
                <a:effectLst/>
              </a:rPr>
              <a:t>Now ask them to imagine that today, two years later, their </a:t>
            </a:r>
            <a:r>
              <a:rPr lang="en-US" dirty="0" err="1" smtClean="0">
                <a:solidFill>
                  <a:srgbClr val="000000"/>
                </a:solidFill>
                <a:effectLst/>
              </a:rPr>
              <a:t>ipod</a:t>
            </a:r>
            <a:r>
              <a:rPr lang="en-US" dirty="0" smtClean="0">
                <a:solidFill>
                  <a:srgbClr val="000000"/>
                </a:solidFill>
                <a:effectLst/>
              </a:rPr>
              <a:t> has 20 songs</a:t>
            </a:r>
          </a:p>
          <a:p>
            <a:pPr marL="1142863" lvl="2" indent="-228572">
              <a:buFont typeface="Arial"/>
              <a:buChar char="•"/>
            </a:pPr>
            <a:r>
              <a:rPr lang="en-US" dirty="0" smtClean="0">
                <a:solidFill>
                  <a:srgbClr val="000000"/>
                </a:solidFill>
                <a:effectLst/>
              </a:rPr>
              <a:t>Does that sound like such a great achievement?\</a:t>
            </a:r>
          </a:p>
          <a:p>
            <a:pPr>
              <a:buFont typeface="Arial"/>
              <a:buChar char="•"/>
            </a:pPr>
            <a:r>
              <a:rPr lang="en-US" dirty="0" smtClean="0">
                <a:solidFill>
                  <a:srgbClr val="000000"/>
                </a:solidFill>
                <a:effectLst/>
              </a:rPr>
              <a:t>We’ll look at Moore’s Law a different way to help understand this…..</a:t>
            </a:r>
            <a:endParaRPr lang="en-US" dirty="0">
              <a:solidFill>
                <a:srgbClr val="000000"/>
              </a:solidFill>
              <a:effectLst/>
            </a:endParaRPr>
          </a:p>
        </p:txBody>
      </p:sp>
      <p:sp>
        <p:nvSpPr>
          <p:cNvPr id="4" name="Slide Number Placeholder 3"/>
          <p:cNvSpPr>
            <a:spLocks noGrp="1"/>
          </p:cNvSpPr>
          <p:nvPr>
            <p:ph type="sldNum" sz="quarter" idx="10"/>
          </p:nvPr>
        </p:nvSpPr>
        <p:spPr/>
        <p:txBody>
          <a:bodyPr/>
          <a:lstStyle/>
          <a:p>
            <a:fld id="{1B0D41A3-1F29-438C-BDEF-0DCCD83287C5}" type="slidenum">
              <a:rPr lang="en-US" smtClean="0"/>
              <a:pPr/>
              <a:t>9</a:t>
            </a:fld>
            <a:endParaRPr lang="en-US"/>
          </a:p>
        </p:txBody>
      </p:sp>
    </p:spTree>
    <p:extLst>
      <p:ext uri="{BB962C8B-B14F-4D97-AF65-F5344CB8AC3E}">
        <p14:creationId xmlns:p14="http://schemas.microsoft.com/office/powerpoint/2010/main" xmlns="" val="2412770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D4ED2A3C-7BEC-4E50-8BAA-6D6BC4F7E5B6}" type="datetimeFigureOut">
              <a:rPr lang="en-US" smtClean="0">
                <a:solidFill>
                  <a:srgbClr val="DBF5F9">
                    <a:shade val="90000"/>
                  </a:srgbClr>
                </a:solidFill>
              </a:rPr>
              <a:pPr>
                <a:defRPr/>
              </a:pPr>
              <a:t>10/10/2013</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pPr>
              <a:defRPr/>
            </a:pPr>
            <a:fld id="{2FAC920C-18A3-458E-AB73-F29500532402}"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166906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B3C4A8E-3D11-4A40-B71B-C107767A41EB}" type="datetimeFigureOut">
              <a:rPr lang="en-US" smtClean="0">
                <a:solidFill>
                  <a:srgbClr val="DBF5F9">
                    <a:shade val="90000"/>
                  </a:srgbClr>
                </a:solidFill>
              </a:rPr>
              <a:pPr>
                <a:defRPr/>
              </a:pPr>
              <a:t>10/10/2013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383DECD3-99F4-45FA-8F05-71E90F42F9AE}"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38985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492E8F8-DD70-4AC7-907E-183E773B2C50}" type="datetimeFigureOut">
              <a:rPr lang="en-US" smtClean="0">
                <a:solidFill>
                  <a:srgbClr val="DBF5F9">
                    <a:shade val="90000"/>
                  </a:srgbClr>
                </a:solidFill>
              </a:rPr>
              <a:pPr>
                <a:defRPr/>
              </a:pPr>
              <a:t>10/10/2013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9EC0ABC2-60CD-4CC5-850E-778CE8186126}"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2213067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B089FF1-C9B1-483D-A7AE-280C3156B5C3}" type="datetimeFigureOut">
              <a:rPr lang="en-US" smtClean="0">
                <a:solidFill>
                  <a:srgbClr val="DBF5F9">
                    <a:shade val="90000"/>
                  </a:srgbClr>
                </a:solidFill>
              </a:rPr>
              <a:pPr>
                <a:defRPr/>
              </a:pPr>
              <a:t>10/10/2013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1D79192E-0309-4E44-B0E7-C68B506DF880}"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3176439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7DA05692-2874-4E2C-B780-888FA644FD73}" type="datetimeFigureOut">
              <a:rPr lang="en-US" smtClean="0">
                <a:solidFill>
                  <a:srgbClr val="DBF5F9">
                    <a:shade val="90000"/>
                  </a:srgbClr>
                </a:solidFill>
              </a:rPr>
              <a:pPr>
                <a:defRPr/>
              </a:pPr>
              <a:t>10/10/2013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7ACBDB97-C75C-4673-8821-BC6243ECBA3D}"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2249612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1E9E0605-D4A4-428E-838E-BFE2C8C23A54}" type="datetimeFigureOut">
              <a:rPr lang="en-US" smtClean="0">
                <a:solidFill>
                  <a:srgbClr val="DBF5F9">
                    <a:shade val="90000"/>
                  </a:srgbClr>
                </a:solidFill>
              </a:rPr>
              <a:pPr>
                <a:defRPr/>
              </a:pPr>
              <a:t>10/10/2013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DBF5F9">
                  <a:shade val="90000"/>
                </a:srgbClr>
              </a:solidFill>
            </a:endParaRPr>
          </a:p>
        </p:txBody>
      </p:sp>
      <p:sp>
        <p:nvSpPr>
          <p:cNvPr id="7" name="Slide Number Placeholder 6"/>
          <p:cNvSpPr>
            <a:spLocks noGrp="1"/>
          </p:cNvSpPr>
          <p:nvPr>
            <p:ph type="sldNum" sz="quarter" idx="12"/>
          </p:nvPr>
        </p:nvSpPr>
        <p:spPr/>
        <p:txBody>
          <a:bodyPr/>
          <a:lstStyle/>
          <a:p>
            <a:pPr>
              <a:defRPr/>
            </a:pPr>
            <a:fld id="{44AD6B43-998A-4053-A5FE-7770FC828CFD}"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2773594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078BF894-FE63-44A8-944D-D0E1E3DBDBF3}" type="datetimeFigureOut">
              <a:rPr lang="en-US" smtClean="0">
                <a:solidFill>
                  <a:srgbClr val="DBF5F9">
                    <a:shade val="90000"/>
                  </a:srgbClr>
                </a:solidFill>
              </a:rPr>
              <a:pPr>
                <a:defRPr/>
              </a:pPr>
              <a:t>10/10/2013</a:t>
            </a:fld>
            <a:endParaRPr lang="en-US" dirty="0">
              <a:solidFill>
                <a:srgbClr val="DBF5F9">
                  <a:shade val="90000"/>
                </a:srgbClr>
              </a:solidFill>
            </a:endParaRPr>
          </a:p>
        </p:txBody>
      </p:sp>
      <p:sp>
        <p:nvSpPr>
          <p:cNvPr id="8" name="Footer Placeholder 7"/>
          <p:cNvSpPr>
            <a:spLocks noGrp="1"/>
          </p:cNvSpPr>
          <p:nvPr>
            <p:ph type="ftr" sz="quarter" idx="11"/>
          </p:nvPr>
        </p:nvSpPr>
        <p:spPr/>
        <p:txBody>
          <a:bodyPr/>
          <a:lstStyle/>
          <a:p>
            <a:pPr>
              <a:defRPr/>
            </a:pPr>
            <a:endParaRPr lang="en-US">
              <a:solidFill>
                <a:srgbClr val="DBF5F9">
                  <a:shade val="90000"/>
                </a:srgbClr>
              </a:solidFill>
            </a:endParaRPr>
          </a:p>
        </p:txBody>
      </p:sp>
      <p:sp>
        <p:nvSpPr>
          <p:cNvPr id="9" name="Slide Number Placeholder 8"/>
          <p:cNvSpPr>
            <a:spLocks noGrp="1"/>
          </p:cNvSpPr>
          <p:nvPr>
            <p:ph type="sldNum" sz="quarter" idx="12"/>
          </p:nvPr>
        </p:nvSpPr>
        <p:spPr/>
        <p:txBody>
          <a:bodyPr/>
          <a:lstStyle/>
          <a:p>
            <a:pPr>
              <a:defRPr/>
            </a:pPr>
            <a:fld id="{AAF5E6A0-EE6A-4095-A861-9993768CB1F7}"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848692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C1CF6D7A-EE93-42E6-BF9B-6B08668698E2}" type="datetimeFigureOut">
              <a:rPr lang="en-US" smtClean="0">
                <a:solidFill>
                  <a:srgbClr val="DBF5F9">
                    <a:shade val="90000"/>
                  </a:srgbClr>
                </a:solidFill>
              </a:rPr>
              <a:pPr>
                <a:defRPr/>
              </a:pPr>
              <a:t>10/10/2013</a:t>
            </a:fld>
            <a:endParaRPr lang="en-US" dirty="0">
              <a:solidFill>
                <a:srgbClr val="DBF5F9">
                  <a:shade val="90000"/>
                </a:srgbClr>
              </a:solidFill>
            </a:endParaRPr>
          </a:p>
        </p:txBody>
      </p:sp>
      <p:sp>
        <p:nvSpPr>
          <p:cNvPr id="4" name="Footer Placeholder 3"/>
          <p:cNvSpPr>
            <a:spLocks noGrp="1"/>
          </p:cNvSpPr>
          <p:nvPr>
            <p:ph type="ftr" sz="quarter" idx="11"/>
          </p:nvPr>
        </p:nvSpPr>
        <p:spPr/>
        <p:txBody>
          <a:bodyPr/>
          <a:lstStyle/>
          <a:p>
            <a:pPr>
              <a:defRPr/>
            </a:pPr>
            <a:endParaRPr lang="en-US">
              <a:solidFill>
                <a:srgbClr val="DBF5F9">
                  <a:shade val="90000"/>
                </a:srgbClr>
              </a:solidFill>
            </a:endParaRPr>
          </a:p>
        </p:txBody>
      </p:sp>
      <p:sp>
        <p:nvSpPr>
          <p:cNvPr id="5" name="Slide Number Placeholder 4"/>
          <p:cNvSpPr>
            <a:spLocks noGrp="1"/>
          </p:cNvSpPr>
          <p:nvPr>
            <p:ph type="sldNum" sz="quarter" idx="12"/>
          </p:nvPr>
        </p:nvSpPr>
        <p:spPr/>
        <p:txBody>
          <a:bodyPr/>
          <a:lstStyle/>
          <a:p>
            <a:pPr>
              <a:defRPr/>
            </a:pPr>
            <a:fld id="{EFA09795-8913-457D-8CC7-26F56BBCC1DF}"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2638379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89B5154-7358-4305-A81A-1DED6F28E614}" type="datetimeFigureOut">
              <a:rPr lang="en-US" smtClean="0">
                <a:solidFill>
                  <a:srgbClr val="DBF5F9">
                    <a:shade val="90000"/>
                  </a:srgbClr>
                </a:solidFill>
              </a:rPr>
              <a:pPr>
                <a:defRPr/>
              </a:pPr>
              <a:t>10/10/2013</a:t>
            </a:fld>
            <a:endParaRPr lang="en-US" dirty="0">
              <a:solidFill>
                <a:srgbClr val="DBF5F9">
                  <a:shade val="90000"/>
                </a:srgbClr>
              </a:solidFill>
            </a:endParaRPr>
          </a:p>
        </p:txBody>
      </p:sp>
      <p:sp>
        <p:nvSpPr>
          <p:cNvPr id="3" name="Footer Placeholder 2"/>
          <p:cNvSpPr>
            <a:spLocks noGrp="1"/>
          </p:cNvSpPr>
          <p:nvPr>
            <p:ph type="ftr" sz="quarter" idx="11"/>
          </p:nvPr>
        </p:nvSpPr>
        <p:spPr/>
        <p:txBody>
          <a:bodyPr/>
          <a:lstStyle/>
          <a:p>
            <a:pPr>
              <a:defRPr/>
            </a:pPr>
            <a:endParaRPr lang="en-US">
              <a:solidFill>
                <a:srgbClr val="DBF5F9">
                  <a:shade val="90000"/>
                </a:srgbClr>
              </a:solidFill>
            </a:endParaRPr>
          </a:p>
        </p:txBody>
      </p:sp>
      <p:sp>
        <p:nvSpPr>
          <p:cNvPr id="4" name="Slide Number Placeholder 3"/>
          <p:cNvSpPr>
            <a:spLocks noGrp="1"/>
          </p:cNvSpPr>
          <p:nvPr>
            <p:ph type="sldNum" sz="quarter" idx="12"/>
          </p:nvPr>
        </p:nvSpPr>
        <p:spPr/>
        <p:txBody>
          <a:bodyPr/>
          <a:lstStyle/>
          <a:p>
            <a:pPr>
              <a:defRPr/>
            </a:pPr>
            <a:fld id="{2E015903-08AF-41E9-A99C-6A39A46DD19B}"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419851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8D48B583-CE5B-40DD-9066-878D0E320447}" type="datetimeFigureOut">
              <a:rPr lang="en-US" smtClean="0">
                <a:solidFill>
                  <a:srgbClr val="DBF5F9">
                    <a:shade val="90000"/>
                  </a:srgbClr>
                </a:solidFill>
              </a:rPr>
              <a:pPr>
                <a:defRPr/>
              </a:pPr>
              <a:t>10/10/2013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DBF5F9">
                  <a:shade val="90000"/>
                </a:srgbClr>
              </a:solidFill>
            </a:endParaRPr>
          </a:p>
        </p:txBody>
      </p:sp>
      <p:sp>
        <p:nvSpPr>
          <p:cNvPr id="7" name="Slide Number Placeholder 6"/>
          <p:cNvSpPr>
            <a:spLocks noGrp="1"/>
          </p:cNvSpPr>
          <p:nvPr>
            <p:ph type="sldNum" sz="quarter" idx="12"/>
          </p:nvPr>
        </p:nvSpPr>
        <p:spPr/>
        <p:txBody>
          <a:bodyPr/>
          <a:lstStyle/>
          <a:p>
            <a:pPr>
              <a:defRPr/>
            </a:pPr>
            <a:fld id="{73369F7D-816F-414B-9957-508A0FEDF74B}"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xmlns="" val="3604937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9DEEEE53-63A4-4B38-87E6-10FC0BC5CED8}" type="datetimeFigureOut">
              <a:rPr lang="en-US" smtClean="0">
                <a:solidFill>
                  <a:srgbClr val="DBF5F9">
                    <a:shade val="90000"/>
                  </a:srgbClr>
                </a:solidFill>
              </a:rPr>
              <a:pPr>
                <a:defRPr/>
              </a:pPr>
              <a:t>10/10/2013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DBF5F9">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95FDEC2-B4DB-4EED-83D7-D50AB182EFB0}" type="slidenum">
              <a:rPr lang="en-US" smtClean="0">
                <a:solidFill>
                  <a:srgbClr val="DBF5F9">
                    <a:shade val="90000"/>
                  </a:srgbClr>
                </a:solidFill>
              </a:rPr>
              <a:pPr>
                <a:defRPr/>
              </a:pPr>
              <a:t>‹#›</a:t>
            </a:fld>
            <a:endParaRPr lang="en-US" dirty="0">
              <a:solidFill>
                <a:srgbClr val="DBF5F9">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cs typeface="Arial" charset="0"/>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cs typeface="Arial" charset="0"/>
            </a:endParaRPr>
          </a:p>
        </p:txBody>
      </p:sp>
    </p:spTree>
    <p:extLst>
      <p:ext uri="{BB962C8B-B14F-4D97-AF65-F5344CB8AC3E}">
        <p14:creationId xmlns:p14="http://schemas.microsoft.com/office/powerpoint/2010/main" xmlns="" val="2633720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cs typeface="Arial" charset="0"/>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cs typeface="Arial" charset="0"/>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fld id="{C0AF8018-8B95-4489-8BFA-FAE64DF28CC0}" type="datetimeFigureOut">
              <a:rPr lang="en-US" smtClean="0">
                <a:solidFill>
                  <a:srgbClr val="DBF5F9">
                    <a:shade val="90000"/>
                  </a:srgbClr>
                </a:solidFill>
                <a:latin typeface="Arial" charset="0"/>
                <a:cs typeface="Arial" charset="0"/>
              </a:rPr>
              <a:pPr fontAlgn="base">
                <a:spcBef>
                  <a:spcPct val="0"/>
                </a:spcBef>
                <a:spcAft>
                  <a:spcPct val="0"/>
                </a:spcAft>
                <a:defRPr/>
              </a:pPr>
              <a:t>10/10/2013</a:t>
            </a:fld>
            <a:endParaRPr lang="en-US" dirty="0">
              <a:solidFill>
                <a:srgbClr val="DBF5F9">
                  <a:shade val="90000"/>
                </a:srgbClr>
              </a:solidFill>
              <a:latin typeface="Arial" charset="0"/>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US">
              <a:solidFill>
                <a:srgbClr val="DBF5F9">
                  <a:shade val="90000"/>
                </a:srgbClr>
              </a:solidFill>
              <a:latin typeface="Arial" charset="0"/>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9141D3D1-0E21-4B2B-9C65-145B0E1EB438}" type="slidenum">
              <a:rPr lang="en-US" smtClean="0">
                <a:solidFill>
                  <a:srgbClr val="DBF5F9">
                    <a:shade val="90000"/>
                  </a:srgbClr>
                </a:solidFill>
                <a:latin typeface="Arial" charset="0"/>
                <a:cs typeface="Arial" charset="0"/>
              </a:rPr>
              <a:pPr fontAlgn="base">
                <a:spcBef>
                  <a:spcPct val="0"/>
                </a:spcBef>
                <a:spcAft>
                  <a:spcPct val="0"/>
                </a:spcAft>
                <a:defRPr/>
              </a:pPr>
              <a:t>‹#›</a:t>
            </a:fld>
            <a:endParaRPr lang="en-US" dirty="0">
              <a:solidFill>
                <a:srgbClr val="DBF5F9">
                  <a:shade val="90000"/>
                </a:srgbClr>
              </a:solidFill>
              <a:latin typeface="Arial" charset="0"/>
              <a:cs typeface="Arial"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latin typeface="Arial" charset="0"/>
                <a:cs typeface="Arial" charset="0"/>
              </a:endParaRPr>
            </a:p>
          </p:txBody>
        </p:sp>
      </p:grpSp>
    </p:spTree>
    <p:extLst>
      <p:ext uri="{BB962C8B-B14F-4D97-AF65-F5344CB8AC3E}">
        <p14:creationId xmlns:p14="http://schemas.microsoft.com/office/powerpoint/2010/main" xmlns="" val="3077678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Excel_97-2003_Worksheet4.xls"/></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Office_Excel_97-2003_Worksheet5.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Microsoft_Office_Excel_97-2003_Worksheet6.xls"/></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Microsoft_Office_Excel_97-2003_Worksheet7.xls"/></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Microsoft_Office_Excel_97-2003_Worksheet8.xls"/></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Microsoft_Office_Excel_97-2003_Worksheet9.xls"/></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Microsoft_Office_Excel_97-2003_Worksheet10.xls"/></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Microsoft_Office_Excel_97-2003_Worksheet11.xls"/></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Microsoft_Office_Excel_97-2003_Worksheet12.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Microsoft_Office_Excel_97-2003_Worksheet13.xls"/></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Microsoft_Office_Excel_97-2003_Worksheet14.xls"/></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Microsoft_Office_Excel_97-2003_Worksheet15.xls"/></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Microsoft_Office_Excel_97-2003_Worksheet16.xls"/></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Microsoft_Office_Excel_97-2003_Worksheet17.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Microsoft_Office_Excel_97-2003_Worksheet18.xls"/></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Microsoft_Office_Excel_97-2003_Worksheet19.xls"/></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oleObject" Target="../embeddings/Microsoft_Office_Word_97_-_2003_Document20.doc"/></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YIkMaQJSyP8&amp;feature=player_embedded"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www.livestream.com/thebby/video?clipId=flv_4647d133-b208-4ba9-97dd-f4b25877f284"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8" Type="http://schemas.openxmlformats.org/officeDocument/2006/relationships/hyperlink" Target="http://www.youtube.com/watch?feature=player_detailpage&amp;v=kJzf7jRqsAw" TargetMode="External"/><Relationship Id="rId3" Type="http://schemas.openxmlformats.org/officeDocument/2006/relationships/hyperlink" Target="http://www.youtube.com/watch?v=aCOyq4YzBtY&amp;feature=player_detailpage" TargetMode="External"/><Relationship Id="rId7" Type="http://schemas.openxmlformats.org/officeDocument/2006/relationships/hyperlink" Target="http://www.youtube.com/watch?feature=player_detailpage&amp;v=d9SWNLZvA8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youtube.com/watch?v=w6HMm-cBxp0&amp;feature=player_detailpage" TargetMode="External"/><Relationship Id="rId5" Type="http://schemas.openxmlformats.org/officeDocument/2006/relationships/hyperlink" Target="http://www.youtube.com/watch?v=iuCNTziv8iw&amp;feature=player_detailpage" TargetMode="External"/><Relationship Id="rId4" Type="http://schemas.openxmlformats.org/officeDocument/2006/relationships/hyperlink" Target="http://www.youtube.com/watch?feature=player_detailpage&amp;v=D3dKbq5AXz8"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htwins.net/scale2/"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bigthink.com/ideafeed/moores-law-falls-to-wrights-law-in-predicting-technological-advanc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temrobotics.cs.pdx.edu/sites/default/files/Unit_Review_Circuits_Computers_Jeopardy.pp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aCOyq4YzBtY&amp;feature=player_detailpag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youtube.com/watch?v=w6HMm-cBxp0&amp;feature=player_detailpage" TargetMode="External"/><Relationship Id="rId5" Type="http://schemas.openxmlformats.org/officeDocument/2006/relationships/hyperlink" Target="http://www.youtube.com/watch?v=iuCNTziv8iw&amp;feature=player_detailpage" TargetMode="External"/><Relationship Id="rId4" Type="http://schemas.openxmlformats.org/officeDocument/2006/relationships/hyperlink" Target="http://www.youtube.com/watch?feature=player_detailpage&amp;v=orxCoh6yO5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1447800"/>
          </a:xfrm>
        </p:spPr>
        <p:txBody>
          <a:bodyPr>
            <a:normAutofit fontScale="90000"/>
          </a:bodyPr>
          <a:lstStyle/>
          <a:p>
            <a:pPr algn="ctr">
              <a:defRPr/>
            </a:pPr>
            <a:r>
              <a:rPr lang="en-US" dirty="0" smtClean="0"/>
              <a:t>2.6 Moore’s Law</a:t>
            </a:r>
            <a:br>
              <a:rPr lang="en-US" dirty="0" smtClean="0"/>
            </a:br>
            <a:r>
              <a:rPr lang="en-US" dirty="0" smtClean="0"/>
              <a:t>U2C6</a:t>
            </a:r>
            <a:endParaRPr lang="en-US" dirty="0"/>
          </a:p>
        </p:txBody>
      </p:sp>
    </p:spTree>
    <p:extLst>
      <p:ext uri="{BB962C8B-B14F-4D97-AF65-F5344CB8AC3E}">
        <p14:creationId xmlns:p14="http://schemas.microsoft.com/office/powerpoint/2010/main" xmlns="" val="2638922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381000"/>
            <a:ext cx="8686800" cy="1143000"/>
          </a:xfrm>
        </p:spPr>
        <p:txBody>
          <a:bodyPr/>
          <a:lstStyle/>
          <a:p>
            <a:pPr algn="ctr"/>
            <a:r>
              <a:rPr lang="en-US" smtClean="0"/>
              <a:t>Moore’s Law Allowance Calendar</a:t>
            </a:r>
          </a:p>
        </p:txBody>
      </p:sp>
      <p:graphicFrame>
        <p:nvGraphicFramePr>
          <p:cNvPr id="4" name="Table 3"/>
          <p:cNvGraphicFramePr>
            <a:graphicFrameLocks noGrp="1"/>
          </p:cNvGraphicFramePr>
          <p:nvPr/>
        </p:nvGraphicFramePr>
        <p:xfrm>
          <a:off x="381000" y="1676400"/>
          <a:ext cx="7238999" cy="4800600"/>
        </p:xfrm>
        <a:graphic>
          <a:graphicData uri="http://schemas.openxmlformats.org/drawingml/2006/table">
            <a:tbl>
              <a:tblPr/>
              <a:tblGrid>
                <a:gridCol w="1033975"/>
                <a:gridCol w="1033975"/>
                <a:gridCol w="1033975"/>
                <a:gridCol w="1033975"/>
                <a:gridCol w="1033975"/>
                <a:gridCol w="1034562"/>
                <a:gridCol w="1034562"/>
              </a:tblGrid>
              <a:tr h="993264">
                <a:tc>
                  <a:txBody>
                    <a:bodyPr/>
                    <a:lstStyle/>
                    <a:p>
                      <a:pPr marL="0" marR="0" algn="l">
                        <a:lnSpc>
                          <a:spcPct val="115000"/>
                        </a:lnSpc>
                        <a:spcBef>
                          <a:spcPts val="0"/>
                        </a:spcBef>
                        <a:spcAft>
                          <a:spcPts val="0"/>
                        </a:spcAft>
                      </a:pPr>
                      <a:r>
                        <a:rPr lang="en-US" sz="1000" dirty="0">
                          <a:latin typeface="Calibri"/>
                          <a:ea typeface="Calibri"/>
                          <a:cs typeface="Times New Roman"/>
                        </a:rPr>
                        <a:t>1</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latin typeface="Calibri"/>
                          <a:ea typeface="Calibri"/>
                          <a:cs typeface="Times New Roman"/>
                        </a:rPr>
                        <a:t>2</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latin typeface="Calibri"/>
                          <a:ea typeface="Calibri"/>
                          <a:cs typeface="Times New Roman"/>
                        </a:rPr>
                        <a:t>3</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latin typeface="Calibri"/>
                          <a:ea typeface="Calibri"/>
                          <a:cs typeface="Times New Roman"/>
                        </a:rPr>
                        <a:t>4</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latin typeface="Calibri"/>
                          <a:ea typeface="Calibri"/>
                          <a:cs typeface="Times New Roman"/>
                        </a:rPr>
                        <a:t>5</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latin typeface="Calibri"/>
                          <a:ea typeface="Calibri"/>
                          <a:cs typeface="Times New Roman"/>
                        </a:rPr>
                        <a:t>6</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latin typeface="Calibri"/>
                          <a:ea typeface="Calibri"/>
                          <a:cs typeface="Times New Roman"/>
                        </a:rPr>
                        <a:t>7</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8024">
                <a:tc>
                  <a:txBody>
                    <a:bodyPr/>
                    <a:lstStyle/>
                    <a:p>
                      <a:pPr marL="0" marR="0" algn="l">
                        <a:lnSpc>
                          <a:spcPct val="115000"/>
                        </a:lnSpc>
                        <a:spcBef>
                          <a:spcPts val="0"/>
                        </a:spcBef>
                        <a:spcAft>
                          <a:spcPts val="0"/>
                        </a:spcAft>
                      </a:pPr>
                      <a:r>
                        <a:rPr lang="en-US" sz="1000" dirty="0">
                          <a:latin typeface="Calibri"/>
                          <a:ea typeface="Calibri"/>
                          <a:cs typeface="Times New Roman"/>
                        </a:rPr>
                        <a:t>8</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latin typeface="Calibri"/>
                          <a:ea typeface="Calibri"/>
                          <a:cs typeface="Times New Roman"/>
                        </a:rPr>
                        <a:t>9</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latin typeface="Calibri"/>
                          <a:ea typeface="Calibri"/>
                          <a:cs typeface="Times New Roman"/>
                        </a:rPr>
                        <a:t>10</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latin typeface="Calibri"/>
                          <a:ea typeface="Calibri"/>
                          <a:cs typeface="Times New Roman"/>
                        </a:rPr>
                        <a:t>11</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latin typeface="Calibri"/>
                          <a:ea typeface="Calibri"/>
                          <a:cs typeface="Times New Roman"/>
                        </a:rPr>
                        <a:t>12</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latin typeface="Calibri"/>
                          <a:ea typeface="Calibri"/>
                          <a:cs typeface="Times New Roman"/>
                        </a:rPr>
                        <a:t>13</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latin typeface="Calibri"/>
                          <a:ea typeface="Calibri"/>
                          <a:cs typeface="Times New Roman"/>
                        </a:rPr>
                        <a:t>14</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8024">
                <a:tc>
                  <a:txBody>
                    <a:bodyPr/>
                    <a:lstStyle/>
                    <a:p>
                      <a:pPr marL="0" marR="0" algn="l">
                        <a:lnSpc>
                          <a:spcPct val="115000"/>
                        </a:lnSpc>
                        <a:spcBef>
                          <a:spcPts val="0"/>
                        </a:spcBef>
                        <a:spcAft>
                          <a:spcPts val="0"/>
                        </a:spcAft>
                      </a:pPr>
                      <a:r>
                        <a:rPr lang="en-US" sz="1000" dirty="0">
                          <a:latin typeface="Calibri"/>
                          <a:ea typeface="Calibri"/>
                          <a:cs typeface="Times New Roman"/>
                        </a:rPr>
                        <a:t>15</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latin typeface="Calibri"/>
                          <a:ea typeface="Calibri"/>
                          <a:cs typeface="Times New Roman"/>
                        </a:rPr>
                        <a:t>16</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latin typeface="Calibri"/>
                          <a:ea typeface="Calibri"/>
                          <a:cs typeface="Times New Roman"/>
                        </a:rPr>
                        <a:t>17</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latin typeface="Calibri"/>
                          <a:ea typeface="Calibri"/>
                          <a:cs typeface="Times New Roman"/>
                        </a:rPr>
                        <a:t>18</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latin typeface="Calibri"/>
                          <a:ea typeface="Calibri"/>
                          <a:cs typeface="Times New Roman"/>
                        </a:rPr>
                        <a:t>19</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latin typeface="Calibri"/>
                          <a:ea typeface="Calibri"/>
                          <a:cs typeface="Times New Roman"/>
                        </a:rPr>
                        <a:t>20</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latin typeface="Calibri"/>
                          <a:ea typeface="Calibri"/>
                          <a:cs typeface="Times New Roman"/>
                        </a:rPr>
                        <a:t>21</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8024">
                <a:tc>
                  <a:txBody>
                    <a:bodyPr/>
                    <a:lstStyle/>
                    <a:p>
                      <a:pPr marL="0" marR="0" algn="l">
                        <a:lnSpc>
                          <a:spcPct val="115000"/>
                        </a:lnSpc>
                        <a:spcBef>
                          <a:spcPts val="0"/>
                        </a:spcBef>
                        <a:spcAft>
                          <a:spcPts val="0"/>
                        </a:spcAft>
                      </a:pPr>
                      <a:r>
                        <a:rPr lang="en-US" sz="1000" dirty="0">
                          <a:latin typeface="Calibri"/>
                          <a:ea typeface="Calibri"/>
                          <a:cs typeface="Times New Roman"/>
                        </a:rPr>
                        <a:t>22</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latin typeface="Calibri"/>
                          <a:ea typeface="Calibri"/>
                          <a:cs typeface="Times New Roman"/>
                        </a:rPr>
                        <a:t>23</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latin typeface="Calibri"/>
                          <a:ea typeface="Calibri"/>
                          <a:cs typeface="Times New Roman"/>
                        </a:rPr>
                        <a:t>24</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latin typeface="Calibri"/>
                          <a:ea typeface="Calibri"/>
                          <a:cs typeface="Times New Roman"/>
                        </a:rPr>
                        <a:t>25</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latin typeface="Calibri"/>
                          <a:ea typeface="Calibri"/>
                          <a:cs typeface="Times New Roman"/>
                        </a:rPr>
                        <a:t>26</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latin typeface="Calibri"/>
                          <a:ea typeface="Calibri"/>
                          <a:cs typeface="Times New Roman"/>
                        </a:rPr>
                        <a:t>27</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latin typeface="Calibri"/>
                          <a:ea typeface="Calibri"/>
                          <a:cs typeface="Times New Roman"/>
                        </a:rPr>
                        <a:t>28</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3264">
                <a:tc>
                  <a:txBody>
                    <a:bodyPr/>
                    <a:lstStyle/>
                    <a:p>
                      <a:pPr marL="0" marR="0" algn="l">
                        <a:lnSpc>
                          <a:spcPct val="115000"/>
                        </a:lnSpc>
                        <a:spcBef>
                          <a:spcPts val="0"/>
                        </a:spcBef>
                        <a:spcAft>
                          <a:spcPts val="0"/>
                        </a:spcAft>
                      </a:pPr>
                      <a:r>
                        <a:rPr lang="en-US" sz="1000" dirty="0">
                          <a:latin typeface="Calibri"/>
                          <a:ea typeface="Calibri"/>
                          <a:cs typeface="Times New Roman"/>
                        </a:rPr>
                        <a:t>29</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latin typeface="Calibri"/>
                          <a:ea typeface="Calibri"/>
                          <a:cs typeface="Times New Roman"/>
                        </a:rPr>
                        <a:t>30</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latin typeface="Calibri"/>
                          <a:ea typeface="Calibri"/>
                          <a:cs typeface="Times New Roman"/>
                        </a:rPr>
                        <a:t>31</a:t>
                      </a:r>
                      <a:endParaRPr lang="en-US" sz="8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0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0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0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000" dirty="0">
                        <a:latin typeface="Calibri"/>
                        <a:ea typeface="Calibri"/>
                        <a:cs typeface="Times New Roman"/>
                      </a:endParaRPr>
                    </a:p>
                  </a:txBody>
                  <a:tcPr marL="50007" marR="5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7848600" y="1371600"/>
            <a:ext cx="898525" cy="4648200"/>
          </a:xfrm>
          <a:prstGeom prst="rect">
            <a:avLst/>
          </a:prstGeom>
          <a:noFill/>
        </p:spPr>
        <p:txBody>
          <a:bodyPr wrap="none">
            <a:spAutoFit/>
          </a:bodyPr>
          <a:lstStyle/>
          <a:p>
            <a:pPr fontAlgn="auto">
              <a:spcBef>
                <a:spcPts val="0"/>
              </a:spcBef>
              <a:spcAft>
                <a:spcPts val="0"/>
              </a:spcAft>
              <a:defRPr/>
            </a:pPr>
            <a:r>
              <a:rPr lang="en-US" dirty="0">
                <a:latin typeface="+mn-lt"/>
                <a:cs typeface="+mn-cs"/>
              </a:rPr>
              <a:t>  </a:t>
            </a:r>
            <a:r>
              <a:rPr lang="en-US" b="1" u="sng" dirty="0">
                <a:solidFill>
                  <a:srgbClr val="FF0000"/>
                </a:solidFill>
                <a:latin typeface="+mn-lt"/>
                <a:cs typeface="+mn-cs"/>
              </a:rPr>
              <a:t>Old</a:t>
            </a:r>
          </a:p>
          <a:p>
            <a:pPr fontAlgn="auto">
              <a:spcBef>
                <a:spcPts val="0"/>
              </a:spcBef>
              <a:spcAft>
                <a:spcPts val="0"/>
              </a:spcAft>
              <a:defRPr/>
            </a:pPr>
            <a:endParaRPr lang="en-US" b="1" u="sng" dirty="0">
              <a:solidFill>
                <a:srgbClr val="FF0000"/>
              </a:solidFill>
              <a:latin typeface="+mn-lt"/>
              <a:cs typeface="+mn-cs"/>
            </a:endParaRPr>
          </a:p>
          <a:p>
            <a:pPr fontAlgn="auto">
              <a:spcBef>
                <a:spcPts val="0"/>
              </a:spcBef>
              <a:spcAft>
                <a:spcPts val="0"/>
              </a:spcAft>
              <a:defRPr/>
            </a:pPr>
            <a:r>
              <a:rPr lang="en-US" sz="2000" b="1" dirty="0">
                <a:solidFill>
                  <a:srgbClr val="FF0000"/>
                </a:solidFill>
                <a:latin typeface="+mj-lt"/>
                <a:cs typeface="+mn-cs"/>
              </a:rPr>
              <a:t>$10.00</a:t>
            </a:r>
          </a:p>
          <a:p>
            <a:pPr fontAlgn="auto">
              <a:spcBef>
                <a:spcPts val="0"/>
              </a:spcBef>
              <a:spcAft>
                <a:spcPts val="0"/>
              </a:spcAft>
              <a:defRPr/>
            </a:pPr>
            <a:endParaRPr lang="en-US" sz="2000" b="1" dirty="0">
              <a:solidFill>
                <a:srgbClr val="FF0000"/>
              </a:solidFill>
              <a:latin typeface="+mj-lt"/>
              <a:cs typeface="+mn-cs"/>
            </a:endParaRPr>
          </a:p>
          <a:p>
            <a:pPr fontAlgn="auto">
              <a:spcBef>
                <a:spcPts val="0"/>
              </a:spcBef>
              <a:spcAft>
                <a:spcPts val="0"/>
              </a:spcAft>
              <a:defRPr/>
            </a:pPr>
            <a:endParaRPr lang="en-US" sz="2000" b="1" dirty="0">
              <a:solidFill>
                <a:srgbClr val="FF0000"/>
              </a:solidFill>
              <a:latin typeface="+mj-lt"/>
              <a:cs typeface="+mn-cs"/>
            </a:endParaRPr>
          </a:p>
          <a:p>
            <a:pPr fontAlgn="auto">
              <a:spcBef>
                <a:spcPts val="0"/>
              </a:spcBef>
              <a:spcAft>
                <a:spcPts val="0"/>
              </a:spcAft>
              <a:defRPr/>
            </a:pPr>
            <a:r>
              <a:rPr lang="en-US" sz="2000" b="1" dirty="0">
                <a:solidFill>
                  <a:srgbClr val="FF0000"/>
                </a:solidFill>
                <a:latin typeface="+mj-lt"/>
                <a:cs typeface="+mn-cs"/>
              </a:rPr>
              <a:t>$20.00</a:t>
            </a:r>
          </a:p>
          <a:p>
            <a:pPr fontAlgn="auto">
              <a:spcBef>
                <a:spcPts val="0"/>
              </a:spcBef>
              <a:spcAft>
                <a:spcPts val="0"/>
              </a:spcAft>
              <a:defRPr/>
            </a:pPr>
            <a:endParaRPr lang="en-US" sz="2000" b="1" dirty="0">
              <a:solidFill>
                <a:srgbClr val="FF0000"/>
              </a:solidFill>
              <a:latin typeface="+mj-lt"/>
              <a:cs typeface="+mn-cs"/>
            </a:endParaRPr>
          </a:p>
          <a:p>
            <a:pPr fontAlgn="auto">
              <a:spcBef>
                <a:spcPts val="0"/>
              </a:spcBef>
              <a:spcAft>
                <a:spcPts val="0"/>
              </a:spcAft>
              <a:defRPr/>
            </a:pPr>
            <a:endParaRPr lang="en-US" sz="2000" b="1" dirty="0">
              <a:solidFill>
                <a:srgbClr val="FF0000"/>
              </a:solidFill>
              <a:latin typeface="+mj-lt"/>
              <a:cs typeface="+mn-cs"/>
            </a:endParaRPr>
          </a:p>
          <a:p>
            <a:pPr fontAlgn="auto">
              <a:spcBef>
                <a:spcPts val="0"/>
              </a:spcBef>
              <a:spcAft>
                <a:spcPts val="0"/>
              </a:spcAft>
              <a:defRPr/>
            </a:pPr>
            <a:r>
              <a:rPr lang="en-US" sz="2000" b="1" dirty="0">
                <a:solidFill>
                  <a:srgbClr val="FF0000"/>
                </a:solidFill>
                <a:latin typeface="+mj-lt"/>
                <a:cs typeface="+mn-cs"/>
              </a:rPr>
              <a:t>$30.00</a:t>
            </a:r>
          </a:p>
          <a:p>
            <a:pPr fontAlgn="auto">
              <a:spcBef>
                <a:spcPts val="0"/>
              </a:spcBef>
              <a:spcAft>
                <a:spcPts val="0"/>
              </a:spcAft>
              <a:defRPr/>
            </a:pPr>
            <a:endParaRPr lang="en-US" sz="2000" b="1" dirty="0">
              <a:solidFill>
                <a:srgbClr val="FF0000"/>
              </a:solidFill>
              <a:latin typeface="+mj-lt"/>
              <a:cs typeface="+mn-cs"/>
            </a:endParaRPr>
          </a:p>
          <a:p>
            <a:pPr fontAlgn="auto">
              <a:spcBef>
                <a:spcPts val="0"/>
              </a:spcBef>
              <a:spcAft>
                <a:spcPts val="0"/>
              </a:spcAft>
              <a:defRPr/>
            </a:pPr>
            <a:endParaRPr lang="en-US" sz="2000" b="1" dirty="0">
              <a:solidFill>
                <a:srgbClr val="FF0000"/>
              </a:solidFill>
              <a:latin typeface="+mj-lt"/>
              <a:cs typeface="+mn-cs"/>
            </a:endParaRPr>
          </a:p>
          <a:p>
            <a:pPr fontAlgn="auto">
              <a:spcBef>
                <a:spcPts val="0"/>
              </a:spcBef>
              <a:spcAft>
                <a:spcPts val="0"/>
              </a:spcAft>
              <a:defRPr/>
            </a:pPr>
            <a:r>
              <a:rPr lang="en-US" sz="2000" b="1" dirty="0">
                <a:solidFill>
                  <a:srgbClr val="FF0000"/>
                </a:solidFill>
                <a:latin typeface="+mj-lt"/>
                <a:cs typeface="+mn-cs"/>
              </a:rPr>
              <a:t>$40.00</a:t>
            </a:r>
          </a:p>
          <a:p>
            <a:pPr fontAlgn="auto">
              <a:spcBef>
                <a:spcPts val="0"/>
              </a:spcBef>
              <a:spcAft>
                <a:spcPts val="0"/>
              </a:spcAft>
              <a:defRPr/>
            </a:pPr>
            <a:endParaRPr lang="en-US" sz="2000" b="1" dirty="0">
              <a:solidFill>
                <a:srgbClr val="FF0000"/>
              </a:solidFill>
              <a:latin typeface="+mj-lt"/>
              <a:cs typeface="+mn-cs"/>
            </a:endParaRPr>
          </a:p>
          <a:p>
            <a:pPr fontAlgn="auto">
              <a:spcBef>
                <a:spcPts val="0"/>
              </a:spcBef>
              <a:spcAft>
                <a:spcPts val="0"/>
              </a:spcAft>
              <a:defRPr/>
            </a:pPr>
            <a:endParaRPr lang="en-US" sz="2000" b="1" dirty="0">
              <a:solidFill>
                <a:srgbClr val="FF0000"/>
              </a:solidFill>
              <a:latin typeface="+mj-lt"/>
              <a:cs typeface="+mn-cs"/>
            </a:endParaRPr>
          </a:p>
          <a:p>
            <a:pPr fontAlgn="auto">
              <a:spcBef>
                <a:spcPts val="0"/>
              </a:spcBef>
              <a:spcAft>
                <a:spcPts val="0"/>
              </a:spcAft>
              <a:defRPr/>
            </a:pPr>
            <a:r>
              <a:rPr lang="en-US" sz="2000" b="1" u="sng" dirty="0">
                <a:solidFill>
                  <a:srgbClr val="FF0000"/>
                </a:solidFill>
                <a:latin typeface="+mj-lt"/>
                <a:cs typeface="+mn-cs"/>
              </a:rPr>
              <a:t>$50.00</a:t>
            </a:r>
            <a:endParaRPr lang="en-US" b="1" u="sng" dirty="0">
              <a:solidFill>
                <a:srgbClr val="FF0000"/>
              </a:solidFill>
              <a:latin typeface="+mn-lt"/>
              <a:cs typeface="+mn-cs"/>
            </a:endParaRPr>
          </a:p>
        </p:txBody>
      </p:sp>
      <p:sp>
        <p:nvSpPr>
          <p:cNvPr id="6" name="TextBox 5"/>
          <p:cNvSpPr txBox="1"/>
          <p:nvPr/>
        </p:nvSpPr>
        <p:spPr>
          <a:xfrm>
            <a:off x="533400" y="1981200"/>
            <a:ext cx="768350" cy="400050"/>
          </a:xfrm>
          <a:prstGeom prst="rect">
            <a:avLst/>
          </a:prstGeom>
          <a:noFill/>
        </p:spPr>
        <p:txBody>
          <a:bodyPr wrap="none">
            <a:spAutoFit/>
          </a:bodyPr>
          <a:lstStyle/>
          <a:p>
            <a:pPr fontAlgn="auto">
              <a:spcBef>
                <a:spcPts val="0"/>
              </a:spcBef>
              <a:spcAft>
                <a:spcPts val="0"/>
              </a:spcAft>
              <a:defRPr/>
            </a:pPr>
            <a:r>
              <a:rPr lang="en-US" sz="2000" dirty="0">
                <a:solidFill>
                  <a:schemeClr val="accent2">
                    <a:lumMod val="75000"/>
                  </a:schemeClr>
                </a:solidFill>
                <a:latin typeface="+mj-lt"/>
                <a:cs typeface="+mn-cs"/>
              </a:rPr>
              <a:t>$0.01</a:t>
            </a:r>
          </a:p>
        </p:txBody>
      </p:sp>
      <p:sp>
        <p:nvSpPr>
          <p:cNvPr id="7" name="TextBox 6"/>
          <p:cNvSpPr txBox="1"/>
          <p:nvPr/>
        </p:nvSpPr>
        <p:spPr>
          <a:xfrm>
            <a:off x="2438400" y="5791200"/>
            <a:ext cx="1920875" cy="400050"/>
          </a:xfrm>
          <a:prstGeom prst="rect">
            <a:avLst/>
          </a:prstGeom>
          <a:noFill/>
        </p:spPr>
        <p:txBody>
          <a:bodyPr wrap="none">
            <a:spAutoFit/>
          </a:bodyPr>
          <a:lstStyle/>
          <a:p>
            <a:pPr fontAlgn="auto">
              <a:spcBef>
                <a:spcPts val="0"/>
              </a:spcBef>
              <a:spcAft>
                <a:spcPts val="0"/>
              </a:spcAft>
              <a:defRPr/>
            </a:pPr>
            <a:r>
              <a:rPr lang="en-US" sz="2000" b="1" u="sng" dirty="0">
                <a:solidFill>
                  <a:schemeClr val="accent2">
                    <a:lumMod val="75000"/>
                  </a:schemeClr>
                </a:solidFill>
                <a:latin typeface="+mj-lt"/>
                <a:cs typeface="+mn-cs"/>
              </a:rPr>
              <a:t>$10, 737, 418.24</a:t>
            </a:r>
          </a:p>
        </p:txBody>
      </p:sp>
      <p:sp>
        <p:nvSpPr>
          <p:cNvPr id="8" name="TextBox 7"/>
          <p:cNvSpPr txBox="1"/>
          <p:nvPr/>
        </p:nvSpPr>
        <p:spPr>
          <a:xfrm>
            <a:off x="1524000" y="1981200"/>
            <a:ext cx="768350" cy="400050"/>
          </a:xfrm>
          <a:prstGeom prst="rect">
            <a:avLst/>
          </a:prstGeom>
          <a:noFill/>
        </p:spPr>
        <p:txBody>
          <a:bodyPr wrap="none">
            <a:spAutoFit/>
          </a:bodyPr>
          <a:lstStyle/>
          <a:p>
            <a:pPr fontAlgn="auto">
              <a:spcBef>
                <a:spcPts val="0"/>
              </a:spcBef>
              <a:spcAft>
                <a:spcPts val="0"/>
              </a:spcAft>
              <a:defRPr/>
            </a:pPr>
            <a:r>
              <a:rPr lang="en-US" sz="2000" dirty="0">
                <a:solidFill>
                  <a:schemeClr val="accent2">
                    <a:lumMod val="75000"/>
                  </a:schemeClr>
                </a:solidFill>
                <a:latin typeface="+mj-lt"/>
                <a:cs typeface="+mn-cs"/>
              </a:rPr>
              <a:t>$0.02</a:t>
            </a:r>
          </a:p>
        </p:txBody>
      </p:sp>
      <p:sp>
        <p:nvSpPr>
          <p:cNvPr id="9" name="TextBox 8"/>
          <p:cNvSpPr txBox="1"/>
          <p:nvPr/>
        </p:nvSpPr>
        <p:spPr>
          <a:xfrm>
            <a:off x="2590800" y="1981200"/>
            <a:ext cx="768350" cy="400050"/>
          </a:xfrm>
          <a:prstGeom prst="rect">
            <a:avLst/>
          </a:prstGeom>
          <a:noFill/>
        </p:spPr>
        <p:txBody>
          <a:bodyPr wrap="none">
            <a:spAutoFit/>
          </a:bodyPr>
          <a:lstStyle/>
          <a:p>
            <a:pPr fontAlgn="auto">
              <a:spcBef>
                <a:spcPts val="0"/>
              </a:spcBef>
              <a:spcAft>
                <a:spcPts val="0"/>
              </a:spcAft>
              <a:defRPr/>
            </a:pPr>
            <a:r>
              <a:rPr lang="en-US" sz="2000" dirty="0">
                <a:solidFill>
                  <a:schemeClr val="accent2">
                    <a:lumMod val="75000"/>
                  </a:schemeClr>
                </a:solidFill>
                <a:latin typeface="+mj-lt"/>
                <a:cs typeface="+mn-cs"/>
              </a:rPr>
              <a:t>$0.04</a:t>
            </a:r>
          </a:p>
        </p:txBody>
      </p:sp>
      <p:sp>
        <p:nvSpPr>
          <p:cNvPr id="10" name="TextBox 9"/>
          <p:cNvSpPr txBox="1"/>
          <p:nvPr/>
        </p:nvSpPr>
        <p:spPr>
          <a:xfrm>
            <a:off x="3581400" y="1981200"/>
            <a:ext cx="768350" cy="400050"/>
          </a:xfrm>
          <a:prstGeom prst="rect">
            <a:avLst/>
          </a:prstGeom>
          <a:noFill/>
        </p:spPr>
        <p:txBody>
          <a:bodyPr wrap="none">
            <a:spAutoFit/>
          </a:bodyPr>
          <a:lstStyle/>
          <a:p>
            <a:pPr fontAlgn="auto">
              <a:spcBef>
                <a:spcPts val="0"/>
              </a:spcBef>
              <a:spcAft>
                <a:spcPts val="0"/>
              </a:spcAft>
              <a:defRPr/>
            </a:pPr>
            <a:r>
              <a:rPr lang="en-US" sz="2000" dirty="0">
                <a:solidFill>
                  <a:schemeClr val="accent2">
                    <a:lumMod val="75000"/>
                  </a:schemeClr>
                </a:solidFill>
                <a:latin typeface="+mj-lt"/>
                <a:cs typeface="+mn-cs"/>
              </a:rPr>
              <a:t>$0.08</a:t>
            </a:r>
          </a:p>
        </p:txBody>
      </p:sp>
      <p:sp>
        <p:nvSpPr>
          <p:cNvPr id="11" name="TextBox 10"/>
          <p:cNvSpPr txBox="1"/>
          <p:nvPr/>
        </p:nvSpPr>
        <p:spPr>
          <a:xfrm>
            <a:off x="4648200" y="1981200"/>
            <a:ext cx="768350" cy="400050"/>
          </a:xfrm>
          <a:prstGeom prst="rect">
            <a:avLst/>
          </a:prstGeom>
          <a:noFill/>
        </p:spPr>
        <p:txBody>
          <a:bodyPr wrap="none">
            <a:spAutoFit/>
          </a:bodyPr>
          <a:lstStyle/>
          <a:p>
            <a:pPr fontAlgn="auto">
              <a:spcBef>
                <a:spcPts val="0"/>
              </a:spcBef>
              <a:spcAft>
                <a:spcPts val="0"/>
              </a:spcAft>
              <a:defRPr/>
            </a:pPr>
            <a:r>
              <a:rPr lang="en-US" sz="2000" dirty="0">
                <a:solidFill>
                  <a:schemeClr val="accent2">
                    <a:lumMod val="75000"/>
                  </a:schemeClr>
                </a:solidFill>
                <a:latin typeface="+mj-lt"/>
                <a:cs typeface="+mn-cs"/>
              </a:rPr>
              <a:t>$0.16</a:t>
            </a:r>
          </a:p>
        </p:txBody>
      </p:sp>
      <p:sp>
        <p:nvSpPr>
          <p:cNvPr id="12" name="TextBox 11"/>
          <p:cNvSpPr txBox="1"/>
          <p:nvPr/>
        </p:nvSpPr>
        <p:spPr>
          <a:xfrm>
            <a:off x="5715000" y="1981200"/>
            <a:ext cx="768350" cy="400050"/>
          </a:xfrm>
          <a:prstGeom prst="rect">
            <a:avLst/>
          </a:prstGeom>
          <a:noFill/>
        </p:spPr>
        <p:txBody>
          <a:bodyPr wrap="none">
            <a:spAutoFit/>
          </a:bodyPr>
          <a:lstStyle/>
          <a:p>
            <a:pPr fontAlgn="auto">
              <a:spcBef>
                <a:spcPts val="0"/>
              </a:spcBef>
              <a:spcAft>
                <a:spcPts val="0"/>
              </a:spcAft>
              <a:defRPr/>
            </a:pPr>
            <a:r>
              <a:rPr lang="en-US" sz="2000" dirty="0">
                <a:solidFill>
                  <a:schemeClr val="accent2">
                    <a:lumMod val="75000"/>
                  </a:schemeClr>
                </a:solidFill>
                <a:latin typeface="+mj-lt"/>
                <a:cs typeface="+mn-cs"/>
              </a:rPr>
              <a:t>$0.32</a:t>
            </a:r>
          </a:p>
        </p:txBody>
      </p:sp>
      <p:sp>
        <p:nvSpPr>
          <p:cNvPr id="13" name="TextBox 12"/>
          <p:cNvSpPr txBox="1"/>
          <p:nvPr/>
        </p:nvSpPr>
        <p:spPr>
          <a:xfrm>
            <a:off x="6705600" y="1981200"/>
            <a:ext cx="768350" cy="400050"/>
          </a:xfrm>
          <a:prstGeom prst="rect">
            <a:avLst/>
          </a:prstGeom>
          <a:noFill/>
        </p:spPr>
        <p:txBody>
          <a:bodyPr wrap="none">
            <a:spAutoFit/>
          </a:bodyPr>
          <a:lstStyle/>
          <a:p>
            <a:pPr fontAlgn="auto">
              <a:spcBef>
                <a:spcPts val="0"/>
              </a:spcBef>
              <a:spcAft>
                <a:spcPts val="0"/>
              </a:spcAft>
              <a:defRPr/>
            </a:pPr>
            <a:r>
              <a:rPr lang="en-US" sz="2000" b="1" dirty="0">
                <a:solidFill>
                  <a:schemeClr val="accent2">
                    <a:lumMod val="75000"/>
                  </a:schemeClr>
                </a:solidFill>
                <a:latin typeface="+mj-lt"/>
                <a:cs typeface="+mn-cs"/>
              </a:rPr>
              <a:t>$0.64</a:t>
            </a:r>
          </a:p>
        </p:txBody>
      </p:sp>
    </p:spTree>
    <p:extLst>
      <p:ext uri="{BB962C8B-B14F-4D97-AF65-F5344CB8AC3E}">
        <p14:creationId xmlns:p14="http://schemas.microsoft.com/office/powerpoint/2010/main" xmlns="" val="5779232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linds(horizontal)">
                                      <p:cBhvr>
                                        <p:cTn id="10" dur="500"/>
                                        <p:tgtEl>
                                          <p:spTgt spid="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linds(horizontal)">
                                      <p:cBhvr>
                                        <p:cTn id="15" dur="500"/>
                                        <p:tgtEl>
                                          <p:spTgt spid="6">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blinds(horizontal)">
                                      <p:cBhvr>
                                        <p:cTn id="20" dur="500"/>
                                        <p:tgtEl>
                                          <p:spTgt spid="8">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blinds(horizontal)">
                                      <p:cBhvr>
                                        <p:cTn id="25" dur="500"/>
                                        <p:tgtEl>
                                          <p:spTgt spid="9">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blinds(horizontal)">
                                      <p:cBhvr>
                                        <p:cTn id="30" dur="500"/>
                                        <p:tgtEl>
                                          <p:spTgt spid="10">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blinds(horizontal)">
                                      <p:cBhvr>
                                        <p:cTn id="35" dur="500"/>
                                        <p:tgtEl>
                                          <p:spTgt spid="11">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blinds(horizontal)">
                                      <p:cBhvr>
                                        <p:cTn id="40" dur="500"/>
                                        <p:tgtEl>
                                          <p:spTgt spid="12">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blinds(horizontal)">
                                      <p:cBhvr>
                                        <p:cTn id="45" dur="500"/>
                                        <p:tgtEl>
                                          <p:spTgt spid="13">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Effect transition="in" filter="blinds(horizontal)">
                                      <p:cBhvr>
                                        <p:cTn id="50" dur="500"/>
                                        <p:tgtEl>
                                          <p:spTgt spid="5">
                                            <p:txEl>
                                              <p:pRg st="5" end="5"/>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Effect transition="in" filter="blinds(horizontal)">
                                      <p:cBhvr>
                                        <p:cTn id="55" dur="500"/>
                                        <p:tgtEl>
                                          <p:spTgt spid="5">
                                            <p:txEl>
                                              <p:pRg st="8" end="8"/>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5">
                                            <p:txEl>
                                              <p:pRg st="11" end="11"/>
                                            </p:txEl>
                                          </p:spTgt>
                                        </p:tgtEl>
                                        <p:attrNameLst>
                                          <p:attrName>style.visibility</p:attrName>
                                        </p:attrNameLst>
                                      </p:cBhvr>
                                      <p:to>
                                        <p:strVal val="visible"/>
                                      </p:to>
                                    </p:set>
                                    <p:animEffect transition="in" filter="blinds(horizontal)">
                                      <p:cBhvr>
                                        <p:cTn id="60" dur="500"/>
                                        <p:tgtEl>
                                          <p:spTgt spid="5">
                                            <p:txEl>
                                              <p:pRg st="11" end="11"/>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5">
                                            <p:txEl>
                                              <p:pRg st="14" end="14"/>
                                            </p:txEl>
                                          </p:spTgt>
                                        </p:tgtEl>
                                        <p:attrNameLst>
                                          <p:attrName>style.visibility</p:attrName>
                                        </p:attrNameLst>
                                      </p:cBhvr>
                                      <p:to>
                                        <p:strVal val="visible"/>
                                      </p:to>
                                    </p:set>
                                    <p:animEffect transition="in" filter="blinds(horizontal)">
                                      <p:cBhvr>
                                        <p:cTn id="65" dur="500"/>
                                        <p:tgtEl>
                                          <p:spTgt spid="5">
                                            <p:txEl>
                                              <p:pRg st="14" end="14"/>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7">
                                            <p:txEl>
                                              <p:pRg st="0" end="0"/>
                                            </p:txEl>
                                          </p:spTgt>
                                        </p:tgtEl>
                                        <p:attrNameLst>
                                          <p:attrName>style.visibility</p:attrName>
                                        </p:attrNameLst>
                                      </p:cBhvr>
                                      <p:to>
                                        <p:strVal val="visible"/>
                                      </p:to>
                                    </p:set>
                                    <p:animEffect transition="in" filter="blinds(horizontal)">
                                      <p:cBhvr>
                                        <p:cTn id="7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81000"/>
            <a:ext cx="8229600" cy="1143000"/>
          </a:xfrm>
        </p:spPr>
        <p:txBody>
          <a:bodyPr/>
          <a:lstStyle/>
          <a:p>
            <a:pPr algn="ctr"/>
            <a:r>
              <a:rPr lang="en-US" smtClean="0"/>
              <a:t>Allowance Graph – First Week</a:t>
            </a:r>
          </a:p>
        </p:txBody>
      </p:sp>
      <p:graphicFrame>
        <p:nvGraphicFramePr>
          <p:cNvPr id="11267" name="Chart 16"/>
          <p:cNvGraphicFramePr>
            <a:graphicFrameLocks/>
          </p:cNvGraphicFramePr>
          <p:nvPr/>
        </p:nvGraphicFramePr>
        <p:xfrm>
          <a:off x="838200" y="1600200"/>
          <a:ext cx="7391400" cy="4724400"/>
        </p:xfrm>
        <a:graphic>
          <a:graphicData uri="http://schemas.openxmlformats.org/presentationml/2006/ole">
            <p:oleObj spid="_x0000_s2060" r:id="rId4" imgW="7388992" imgH="4724809" progId="Excel.Sheet.8">
              <p:embed/>
            </p:oleObj>
          </a:graphicData>
        </a:graphic>
      </p:graphicFrame>
    </p:spTree>
    <p:extLst>
      <p:ext uri="{BB962C8B-B14F-4D97-AF65-F5344CB8AC3E}">
        <p14:creationId xmlns:p14="http://schemas.microsoft.com/office/powerpoint/2010/main" xmlns="" val="38511002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381000"/>
            <a:ext cx="8686800" cy="1143000"/>
          </a:xfrm>
        </p:spPr>
        <p:txBody>
          <a:bodyPr/>
          <a:lstStyle/>
          <a:p>
            <a:pPr algn="ctr"/>
            <a:r>
              <a:rPr lang="en-US" smtClean="0"/>
              <a:t>Allowance Graph – Second Week</a:t>
            </a:r>
          </a:p>
        </p:txBody>
      </p:sp>
      <p:graphicFrame>
        <p:nvGraphicFramePr>
          <p:cNvPr id="12291" name="Chart 16"/>
          <p:cNvGraphicFramePr>
            <a:graphicFrameLocks/>
          </p:cNvGraphicFramePr>
          <p:nvPr/>
        </p:nvGraphicFramePr>
        <p:xfrm>
          <a:off x="838200" y="1600200"/>
          <a:ext cx="7391400" cy="4724400"/>
        </p:xfrm>
        <a:graphic>
          <a:graphicData uri="http://schemas.openxmlformats.org/presentationml/2006/ole">
            <p:oleObj spid="_x0000_s3083" r:id="rId4" imgW="7388992" imgH="4724809" progId="Excel.Sheet.8">
              <p:embed/>
            </p:oleObj>
          </a:graphicData>
        </a:graphic>
      </p:graphicFrame>
    </p:spTree>
    <p:extLst>
      <p:ext uri="{BB962C8B-B14F-4D97-AF65-F5344CB8AC3E}">
        <p14:creationId xmlns:p14="http://schemas.microsoft.com/office/powerpoint/2010/main" xmlns="" val="36936407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81000"/>
            <a:ext cx="8229600" cy="1143000"/>
          </a:xfrm>
        </p:spPr>
        <p:txBody>
          <a:bodyPr/>
          <a:lstStyle/>
          <a:p>
            <a:pPr algn="ctr"/>
            <a:r>
              <a:rPr lang="en-US" smtClean="0"/>
              <a:t>Allowance Graph – Third Week</a:t>
            </a:r>
          </a:p>
        </p:txBody>
      </p:sp>
      <p:graphicFrame>
        <p:nvGraphicFramePr>
          <p:cNvPr id="13315" name="Chart 16"/>
          <p:cNvGraphicFramePr>
            <a:graphicFrameLocks/>
          </p:cNvGraphicFramePr>
          <p:nvPr/>
        </p:nvGraphicFramePr>
        <p:xfrm>
          <a:off x="609600" y="1600200"/>
          <a:ext cx="7696200" cy="4724400"/>
        </p:xfrm>
        <a:graphic>
          <a:graphicData uri="http://schemas.openxmlformats.org/presentationml/2006/ole">
            <p:oleObj spid="_x0000_s4107" r:id="rId4" imgW="7699915" imgH="4724809" progId="Excel.Sheet.8">
              <p:embed/>
            </p:oleObj>
          </a:graphicData>
        </a:graphic>
      </p:graphicFrame>
    </p:spTree>
    <p:extLst>
      <p:ext uri="{BB962C8B-B14F-4D97-AF65-F5344CB8AC3E}">
        <p14:creationId xmlns:p14="http://schemas.microsoft.com/office/powerpoint/2010/main" xmlns="" val="8295877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81000"/>
            <a:ext cx="8229600" cy="1143000"/>
          </a:xfrm>
        </p:spPr>
        <p:txBody>
          <a:bodyPr/>
          <a:lstStyle/>
          <a:p>
            <a:pPr algn="ctr"/>
            <a:r>
              <a:rPr lang="en-US" smtClean="0"/>
              <a:t>Allowance Graph – One Month</a:t>
            </a:r>
          </a:p>
        </p:txBody>
      </p:sp>
      <p:graphicFrame>
        <p:nvGraphicFramePr>
          <p:cNvPr id="14339" name="Chart 16"/>
          <p:cNvGraphicFramePr>
            <a:graphicFrameLocks/>
          </p:cNvGraphicFramePr>
          <p:nvPr/>
        </p:nvGraphicFramePr>
        <p:xfrm>
          <a:off x="381000" y="1600200"/>
          <a:ext cx="8382000" cy="4724400"/>
        </p:xfrm>
        <a:graphic>
          <a:graphicData uri="http://schemas.openxmlformats.org/presentationml/2006/ole">
            <p:oleObj spid="_x0000_s5131" r:id="rId4" imgW="8382727" imgH="4724809" progId="Excel.Sheet.8">
              <p:embed/>
            </p:oleObj>
          </a:graphicData>
        </a:graphic>
      </p:graphicFrame>
    </p:spTree>
    <p:extLst>
      <p:ext uri="{BB962C8B-B14F-4D97-AF65-F5344CB8AC3E}">
        <p14:creationId xmlns:p14="http://schemas.microsoft.com/office/powerpoint/2010/main" xmlns="" val="32905425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81000"/>
            <a:ext cx="8229600" cy="1143000"/>
          </a:xfrm>
        </p:spPr>
        <p:txBody>
          <a:bodyPr/>
          <a:lstStyle/>
          <a:p>
            <a:pPr algn="ctr"/>
            <a:r>
              <a:rPr lang="en-US" smtClean="0"/>
              <a:t>Gordon Moore’s Graph – 1960’s</a:t>
            </a:r>
          </a:p>
        </p:txBody>
      </p:sp>
      <p:graphicFrame>
        <p:nvGraphicFramePr>
          <p:cNvPr id="15363" name="Chart 16"/>
          <p:cNvGraphicFramePr>
            <a:graphicFrameLocks/>
          </p:cNvGraphicFramePr>
          <p:nvPr/>
        </p:nvGraphicFramePr>
        <p:xfrm>
          <a:off x="304800" y="1447800"/>
          <a:ext cx="8610600" cy="4876800"/>
        </p:xfrm>
        <a:graphic>
          <a:graphicData uri="http://schemas.openxmlformats.org/presentationml/2006/ole">
            <p:oleObj spid="_x0000_s6155" r:id="rId4" imgW="8614395" imgH="4877223" progId="Excel.Sheet.8">
              <p:embed/>
            </p:oleObj>
          </a:graphicData>
        </a:graphic>
      </p:graphicFrame>
      <p:sp>
        <p:nvSpPr>
          <p:cNvPr id="4" name="5-Point Star 3"/>
          <p:cNvSpPr/>
          <p:nvPr/>
        </p:nvSpPr>
        <p:spPr>
          <a:xfrm>
            <a:off x="1676400" y="5410200"/>
            <a:ext cx="3048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5-Point Star 4"/>
          <p:cNvSpPr/>
          <p:nvPr/>
        </p:nvSpPr>
        <p:spPr>
          <a:xfrm>
            <a:off x="2286000" y="5334000"/>
            <a:ext cx="3048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Point Star 5"/>
          <p:cNvSpPr/>
          <p:nvPr/>
        </p:nvSpPr>
        <p:spPr>
          <a:xfrm>
            <a:off x="2743200" y="5181600"/>
            <a:ext cx="3048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5-Point Star 6"/>
          <p:cNvSpPr/>
          <p:nvPr/>
        </p:nvSpPr>
        <p:spPr>
          <a:xfrm>
            <a:off x="3352800" y="4953000"/>
            <a:ext cx="3048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5-Point Star 7"/>
          <p:cNvSpPr/>
          <p:nvPr/>
        </p:nvSpPr>
        <p:spPr>
          <a:xfrm>
            <a:off x="3962400" y="4724400"/>
            <a:ext cx="3048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5-Point Star 8"/>
          <p:cNvSpPr/>
          <p:nvPr/>
        </p:nvSpPr>
        <p:spPr>
          <a:xfrm>
            <a:off x="4572000" y="4419600"/>
            <a:ext cx="3048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5-Point Star 9"/>
          <p:cNvSpPr/>
          <p:nvPr/>
        </p:nvSpPr>
        <p:spPr>
          <a:xfrm>
            <a:off x="5029200" y="4038600"/>
            <a:ext cx="3048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p:nvPr/>
        </p:nvSpPr>
        <p:spPr>
          <a:xfrm>
            <a:off x="1295400" y="1600200"/>
            <a:ext cx="4254500" cy="1384300"/>
          </a:xfrm>
          <a:prstGeom prst="rect">
            <a:avLst/>
          </a:prstGeom>
          <a:noFill/>
        </p:spPr>
        <p:txBody>
          <a:bodyPr wrap="none">
            <a:spAutoFit/>
          </a:bodyPr>
          <a:lstStyle/>
          <a:p>
            <a:pPr marL="0" lvl="1" fontAlgn="auto">
              <a:spcBef>
                <a:spcPts val="0"/>
              </a:spcBef>
              <a:spcAft>
                <a:spcPts val="0"/>
              </a:spcAft>
              <a:defRPr/>
            </a:pPr>
            <a:r>
              <a:rPr lang="en-US" sz="2800" dirty="0">
                <a:latin typeface="+mj-lt"/>
                <a:cs typeface="+mn-cs"/>
              </a:rPr>
              <a:t>“The number of </a:t>
            </a:r>
            <a:r>
              <a:rPr lang="en-US" sz="2800" u="sng" dirty="0">
                <a:solidFill>
                  <a:srgbClr val="FF0000"/>
                </a:solidFill>
                <a:latin typeface="+mj-lt"/>
                <a:cs typeface="+mn-cs"/>
              </a:rPr>
              <a:t>transistors</a:t>
            </a:r>
            <a:r>
              <a:rPr lang="en-US" sz="2800" dirty="0">
                <a:latin typeface="+mj-lt"/>
                <a:cs typeface="+mn-cs"/>
              </a:rPr>
              <a:t> </a:t>
            </a:r>
          </a:p>
          <a:p>
            <a:pPr marL="0" lvl="1" fontAlgn="auto">
              <a:spcBef>
                <a:spcPts val="0"/>
              </a:spcBef>
              <a:spcAft>
                <a:spcPts val="0"/>
              </a:spcAft>
              <a:defRPr/>
            </a:pPr>
            <a:r>
              <a:rPr lang="en-US" sz="2800" dirty="0">
                <a:latin typeface="+mj-lt"/>
                <a:cs typeface="+mn-cs"/>
              </a:rPr>
              <a:t>on a </a:t>
            </a:r>
            <a:r>
              <a:rPr lang="en-US" sz="2800" u="sng" dirty="0">
                <a:solidFill>
                  <a:schemeClr val="accent5">
                    <a:lumMod val="75000"/>
                  </a:schemeClr>
                </a:solidFill>
                <a:latin typeface="+mj-lt"/>
                <a:cs typeface="+mn-cs"/>
              </a:rPr>
              <a:t>computer chip</a:t>
            </a:r>
            <a:r>
              <a:rPr lang="en-US" sz="2800" dirty="0">
                <a:solidFill>
                  <a:schemeClr val="accent5">
                    <a:lumMod val="75000"/>
                  </a:schemeClr>
                </a:solidFill>
                <a:latin typeface="+mj-lt"/>
                <a:cs typeface="+mn-cs"/>
              </a:rPr>
              <a:t> </a:t>
            </a:r>
            <a:r>
              <a:rPr lang="en-US" sz="2800" u="sng" dirty="0">
                <a:latin typeface="+mj-lt"/>
                <a:cs typeface="+mn-cs"/>
              </a:rPr>
              <a:t>doubles</a:t>
            </a:r>
          </a:p>
          <a:p>
            <a:pPr marL="0" lvl="1" fontAlgn="auto">
              <a:spcBef>
                <a:spcPts val="0"/>
              </a:spcBef>
              <a:spcAft>
                <a:spcPts val="0"/>
              </a:spcAft>
              <a:defRPr/>
            </a:pPr>
            <a:r>
              <a:rPr lang="en-US" sz="2800" dirty="0">
                <a:latin typeface="+mj-lt"/>
                <a:cs typeface="+mn-cs"/>
              </a:rPr>
              <a:t>about every </a:t>
            </a:r>
            <a:r>
              <a:rPr lang="en-US" sz="2800" u="sng" dirty="0">
                <a:latin typeface="+mj-lt"/>
                <a:cs typeface="+mn-cs"/>
              </a:rPr>
              <a:t>two years</a:t>
            </a:r>
            <a:r>
              <a:rPr lang="en-US" sz="2800" dirty="0">
                <a:latin typeface="+mj-lt"/>
                <a:cs typeface="+mn-cs"/>
              </a:rPr>
              <a:t>.”</a:t>
            </a:r>
            <a:endParaRPr lang="en-US" sz="2800" dirty="0">
              <a:latin typeface="+mn-lt"/>
              <a:cs typeface="+mn-cs"/>
            </a:endParaRPr>
          </a:p>
        </p:txBody>
      </p:sp>
      <p:sp>
        <p:nvSpPr>
          <p:cNvPr id="12" name="TextBox 11"/>
          <p:cNvSpPr txBox="1"/>
          <p:nvPr/>
        </p:nvSpPr>
        <p:spPr>
          <a:xfrm>
            <a:off x="5076825" y="4419600"/>
            <a:ext cx="4067175" cy="1230313"/>
          </a:xfrm>
          <a:prstGeom prst="rect">
            <a:avLst/>
          </a:prstGeom>
          <a:noFill/>
        </p:spPr>
        <p:txBody>
          <a:bodyPr wrap="none">
            <a:spAutoFit/>
          </a:bodyPr>
          <a:lstStyle/>
          <a:p>
            <a:pPr marL="0" lvl="1" fontAlgn="auto">
              <a:spcBef>
                <a:spcPts val="0"/>
              </a:spcBef>
              <a:spcAft>
                <a:spcPts val="0"/>
              </a:spcAft>
              <a:defRPr/>
            </a:pPr>
            <a:r>
              <a:rPr lang="en-US" sz="2800" dirty="0">
                <a:solidFill>
                  <a:srgbClr val="FF0066"/>
                </a:solidFill>
                <a:latin typeface="+mj-lt"/>
                <a:cs typeface="+mn-cs"/>
              </a:rPr>
              <a:t>Greatest human invention </a:t>
            </a:r>
          </a:p>
          <a:p>
            <a:pPr marL="0" lvl="1" fontAlgn="auto">
              <a:spcBef>
                <a:spcPts val="0"/>
              </a:spcBef>
              <a:spcAft>
                <a:spcPts val="0"/>
              </a:spcAft>
              <a:defRPr/>
            </a:pPr>
            <a:r>
              <a:rPr lang="en-US" sz="2800" dirty="0">
                <a:solidFill>
                  <a:srgbClr val="FF0066"/>
                </a:solidFill>
                <a:latin typeface="+mj-lt"/>
                <a:cs typeface="+mn-cs"/>
              </a:rPr>
              <a:t>since the wheel….????</a:t>
            </a:r>
          </a:p>
          <a:p>
            <a:pPr fontAlgn="auto">
              <a:spcBef>
                <a:spcPts val="0"/>
              </a:spcBef>
              <a:spcAft>
                <a:spcPts val="0"/>
              </a:spcAft>
              <a:defRPr/>
            </a:pPr>
            <a:endParaRPr lang="en-US" dirty="0">
              <a:latin typeface="+mn-lt"/>
              <a:cs typeface="+mn-cs"/>
            </a:endParaRPr>
          </a:p>
        </p:txBody>
      </p:sp>
    </p:spTree>
    <p:extLst>
      <p:ext uri="{BB962C8B-B14F-4D97-AF65-F5344CB8AC3E}">
        <p14:creationId xmlns:p14="http://schemas.microsoft.com/office/powerpoint/2010/main" xmlns="" val="11949975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gn="ctr" fontAlgn="auto">
              <a:spcAft>
                <a:spcPts val="0"/>
              </a:spcAft>
              <a:defRPr/>
            </a:pPr>
            <a:r>
              <a:rPr lang="en-US" dirty="0" smtClean="0"/>
              <a:t>Moore’s Law Graph – 1960’s &amp; 70’s</a:t>
            </a:r>
            <a:endParaRPr lang="en-US" dirty="0"/>
          </a:p>
        </p:txBody>
      </p:sp>
      <p:graphicFrame>
        <p:nvGraphicFramePr>
          <p:cNvPr id="16387" name="Chart 16"/>
          <p:cNvGraphicFramePr>
            <a:graphicFrameLocks/>
          </p:cNvGraphicFramePr>
          <p:nvPr/>
        </p:nvGraphicFramePr>
        <p:xfrm>
          <a:off x="304800" y="1600200"/>
          <a:ext cx="8610600" cy="4724400"/>
        </p:xfrm>
        <a:graphic>
          <a:graphicData uri="http://schemas.openxmlformats.org/presentationml/2006/ole">
            <p:oleObj spid="_x0000_s7180" r:id="rId4" imgW="8614395" imgH="4724809" progId="Excel.Sheet.8">
              <p:embed/>
            </p:oleObj>
          </a:graphicData>
        </a:graphic>
      </p:graphicFrame>
    </p:spTree>
    <p:extLst>
      <p:ext uri="{BB962C8B-B14F-4D97-AF65-F5344CB8AC3E}">
        <p14:creationId xmlns:p14="http://schemas.microsoft.com/office/powerpoint/2010/main" xmlns="" val="33191349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gn="ctr" fontAlgn="auto">
              <a:spcAft>
                <a:spcPts val="0"/>
              </a:spcAft>
              <a:defRPr/>
            </a:pPr>
            <a:r>
              <a:rPr lang="en-US" dirty="0" smtClean="0"/>
              <a:t>Moore’s Law Graph – 1960’s &amp; 70’s</a:t>
            </a:r>
            <a:endParaRPr lang="en-US" dirty="0"/>
          </a:p>
        </p:txBody>
      </p:sp>
      <p:graphicFrame>
        <p:nvGraphicFramePr>
          <p:cNvPr id="17411" name="Chart 16"/>
          <p:cNvGraphicFramePr>
            <a:graphicFrameLocks/>
          </p:cNvGraphicFramePr>
          <p:nvPr/>
        </p:nvGraphicFramePr>
        <p:xfrm>
          <a:off x="304800" y="1600200"/>
          <a:ext cx="8610600" cy="4724400"/>
        </p:xfrm>
        <a:graphic>
          <a:graphicData uri="http://schemas.openxmlformats.org/presentationml/2006/ole">
            <p:oleObj spid="_x0000_s8203" r:id="rId4" imgW="8614395" imgH="4724809" progId="Excel.Sheet.8">
              <p:embed/>
            </p:oleObj>
          </a:graphicData>
        </a:graphic>
      </p:graphicFrame>
      <p:sp>
        <p:nvSpPr>
          <p:cNvPr id="4" name="Down Arrow 3"/>
          <p:cNvSpPr/>
          <p:nvPr/>
        </p:nvSpPr>
        <p:spPr>
          <a:xfrm rot="-2700000">
            <a:off x="4495800" y="5029200"/>
            <a:ext cx="228600"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xmlns="" val="25292534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gn="ctr" fontAlgn="auto">
              <a:spcAft>
                <a:spcPts val="0"/>
              </a:spcAft>
              <a:defRPr/>
            </a:pPr>
            <a:r>
              <a:rPr lang="en-US" dirty="0" smtClean="0"/>
              <a:t>Moore’s Law Graph – 1960’s &amp; 70’s</a:t>
            </a:r>
            <a:endParaRPr lang="en-US" dirty="0"/>
          </a:p>
        </p:txBody>
      </p:sp>
      <p:graphicFrame>
        <p:nvGraphicFramePr>
          <p:cNvPr id="18435" name="Chart 16"/>
          <p:cNvGraphicFramePr>
            <a:graphicFrameLocks/>
          </p:cNvGraphicFramePr>
          <p:nvPr/>
        </p:nvGraphicFramePr>
        <p:xfrm>
          <a:off x="304800" y="1600200"/>
          <a:ext cx="8610600" cy="4724400"/>
        </p:xfrm>
        <a:graphic>
          <a:graphicData uri="http://schemas.openxmlformats.org/presentationml/2006/ole">
            <p:oleObj spid="_x0000_s9227" r:id="rId4" imgW="8614395" imgH="4724809" progId="Excel.Sheet.8">
              <p:embed/>
            </p:oleObj>
          </a:graphicData>
        </a:graphic>
      </p:graphicFrame>
      <p:sp>
        <p:nvSpPr>
          <p:cNvPr id="4" name="Down Arrow 3"/>
          <p:cNvSpPr/>
          <p:nvPr/>
        </p:nvSpPr>
        <p:spPr>
          <a:xfrm rot="-2700000">
            <a:off x="4495800" y="5029200"/>
            <a:ext cx="228600"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Down Arrow 4"/>
          <p:cNvSpPr/>
          <p:nvPr/>
        </p:nvSpPr>
        <p:spPr>
          <a:xfrm rot="-2700000">
            <a:off x="5005388" y="4891088"/>
            <a:ext cx="228600"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xmlns="" val="19464073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gn="ctr" fontAlgn="auto">
              <a:spcAft>
                <a:spcPts val="0"/>
              </a:spcAft>
              <a:defRPr/>
            </a:pPr>
            <a:r>
              <a:rPr lang="en-US" dirty="0" smtClean="0"/>
              <a:t>Moore’s Law Graph – 1970’s &amp;80’s</a:t>
            </a:r>
            <a:endParaRPr lang="en-US" dirty="0"/>
          </a:p>
        </p:txBody>
      </p:sp>
      <p:graphicFrame>
        <p:nvGraphicFramePr>
          <p:cNvPr id="19459" name="Chart 16"/>
          <p:cNvGraphicFramePr>
            <a:graphicFrameLocks/>
          </p:cNvGraphicFramePr>
          <p:nvPr/>
        </p:nvGraphicFramePr>
        <p:xfrm>
          <a:off x="304800" y="1600200"/>
          <a:ext cx="8610600" cy="4724400"/>
        </p:xfrm>
        <a:graphic>
          <a:graphicData uri="http://schemas.openxmlformats.org/presentationml/2006/ole">
            <p:oleObj spid="_x0000_s10251" r:id="rId4" imgW="8614395" imgH="4724809" progId="Excel.Sheet.8">
              <p:embed/>
            </p:oleObj>
          </a:graphicData>
        </a:graphic>
      </p:graphicFrame>
    </p:spTree>
    <p:extLst>
      <p:ext uri="{BB962C8B-B14F-4D97-AF65-F5344CB8AC3E}">
        <p14:creationId xmlns:p14="http://schemas.microsoft.com/office/powerpoint/2010/main" xmlns="" val="38453840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4000" cy="495300"/>
          </a:xfrm>
        </p:spPr>
        <p:txBody>
          <a:bodyPr>
            <a:noAutofit/>
          </a:bodyPr>
          <a:lstStyle/>
          <a:p>
            <a:pPr algn="ctr">
              <a:defRPr/>
            </a:pPr>
            <a:r>
              <a:rPr lang="en-US" sz="5000" dirty="0"/>
              <a:t>2.6 Moore’s Law</a:t>
            </a:r>
          </a:p>
        </p:txBody>
      </p:sp>
      <p:sp>
        <p:nvSpPr>
          <p:cNvPr id="3075" name="Subtitle 2"/>
          <p:cNvSpPr>
            <a:spLocks noGrp="1"/>
          </p:cNvSpPr>
          <p:nvPr>
            <p:ph type="subTitle" idx="1"/>
          </p:nvPr>
        </p:nvSpPr>
        <p:spPr>
          <a:xfrm>
            <a:off x="381000" y="1371600"/>
            <a:ext cx="8763000" cy="5105400"/>
          </a:xfrm>
        </p:spPr>
        <p:txBody>
          <a:bodyPr>
            <a:noAutofit/>
          </a:bodyPr>
          <a:lstStyle/>
          <a:p>
            <a:pPr algn="l"/>
            <a:r>
              <a:rPr lang="en-US" sz="2400" b="1" dirty="0" smtClean="0">
                <a:solidFill>
                  <a:schemeClr val="bg1"/>
                </a:solidFill>
              </a:rPr>
              <a:t>Overview</a:t>
            </a:r>
            <a:r>
              <a:rPr lang="en-US" sz="2400" b="1" dirty="0">
                <a:solidFill>
                  <a:schemeClr val="bg1"/>
                </a:solidFill>
              </a:rPr>
              <a:t>: </a:t>
            </a:r>
            <a:endParaRPr lang="en-US" sz="2400" b="1" dirty="0" smtClean="0">
              <a:solidFill>
                <a:schemeClr val="bg1"/>
              </a:solidFill>
            </a:endParaRPr>
          </a:p>
          <a:p>
            <a:pPr algn="l"/>
            <a:endParaRPr lang="en-US" sz="800" b="1" dirty="0">
              <a:solidFill>
                <a:schemeClr val="bg1"/>
              </a:solidFill>
            </a:endParaRPr>
          </a:p>
          <a:p>
            <a:pPr algn="l"/>
            <a:r>
              <a:rPr lang="en-US" sz="2400" b="1" dirty="0">
                <a:solidFill>
                  <a:schemeClr val="bg1"/>
                </a:solidFill>
              </a:rPr>
              <a:t>The goal of this lesson is to explore Moore's Law: the axiom which accounts for the amazing progress in all things electronic for the last 50 years</a:t>
            </a:r>
            <a:r>
              <a:rPr lang="en-US" sz="2400" b="1" dirty="0" smtClean="0">
                <a:solidFill>
                  <a:schemeClr val="bg1"/>
                </a:solidFill>
              </a:rPr>
              <a:t>.</a:t>
            </a:r>
          </a:p>
          <a:p>
            <a:pPr algn="l"/>
            <a:endParaRPr lang="en-US" sz="2400" b="1" dirty="0">
              <a:solidFill>
                <a:schemeClr val="bg1"/>
              </a:solidFill>
            </a:endParaRPr>
          </a:p>
          <a:p>
            <a:pPr algn="l"/>
            <a:r>
              <a:rPr lang="en-US" sz="2400" b="1" dirty="0">
                <a:solidFill>
                  <a:schemeClr val="bg1"/>
                </a:solidFill>
              </a:rPr>
              <a:t>Objectives: </a:t>
            </a:r>
            <a:r>
              <a:rPr lang="en-US" sz="2400" b="1" dirty="0" smtClean="0">
                <a:solidFill>
                  <a:schemeClr val="bg1"/>
                </a:solidFill>
              </a:rPr>
              <a:t> </a:t>
            </a:r>
            <a:r>
              <a:rPr lang="en-US" sz="2400" b="1" dirty="0">
                <a:solidFill>
                  <a:schemeClr val="bg1"/>
                </a:solidFill>
              </a:rPr>
              <a:t>Students will be able to</a:t>
            </a:r>
            <a:r>
              <a:rPr lang="en-US" sz="2400" b="1" dirty="0" smtClean="0">
                <a:solidFill>
                  <a:schemeClr val="bg1"/>
                </a:solidFill>
              </a:rPr>
              <a:t>:</a:t>
            </a:r>
          </a:p>
          <a:p>
            <a:pPr algn="l"/>
            <a:endParaRPr lang="en-US" sz="800" b="1" dirty="0">
              <a:solidFill>
                <a:schemeClr val="bg1"/>
              </a:solidFill>
            </a:endParaRPr>
          </a:p>
          <a:p>
            <a:pPr algn="l">
              <a:tabLst>
                <a:tab pos="403225" algn="l"/>
              </a:tabLst>
            </a:pPr>
            <a:r>
              <a:rPr lang="en-US" sz="2400" b="1" dirty="0" smtClean="0">
                <a:solidFill>
                  <a:schemeClr val="bg1"/>
                </a:solidFill>
              </a:rPr>
              <a:t> 1.	State </a:t>
            </a:r>
            <a:r>
              <a:rPr lang="en-US" sz="2400" b="1" dirty="0">
                <a:solidFill>
                  <a:schemeClr val="bg1"/>
                </a:solidFill>
              </a:rPr>
              <a:t>Moore’s </a:t>
            </a:r>
            <a:r>
              <a:rPr lang="en-US" sz="2400" b="1" dirty="0" smtClean="0">
                <a:solidFill>
                  <a:schemeClr val="bg1"/>
                </a:solidFill>
              </a:rPr>
              <a:t>Law</a:t>
            </a:r>
          </a:p>
          <a:p>
            <a:pPr algn="l">
              <a:tabLst>
                <a:tab pos="403225" algn="l"/>
              </a:tabLst>
            </a:pPr>
            <a:endParaRPr lang="en-US" sz="800" b="1" dirty="0">
              <a:solidFill>
                <a:schemeClr val="bg1"/>
              </a:solidFill>
            </a:endParaRPr>
          </a:p>
          <a:p>
            <a:pPr marL="403225" indent="-403225" algn="l"/>
            <a:r>
              <a:rPr lang="en-US" sz="2400" b="1" dirty="0">
                <a:solidFill>
                  <a:schemeClr val="bg1"/>
                </a:solidFill>
              </a:rPr>
              <a:t> </a:t>
            </a:r>
            <a:r>
              <a:rPr lang="en-US" sz="2400" b="1" dirty="0" smtClean="0">
                <a:solidFill>
                  <a:schemeClr val="bg1"/>
                </a:solidFill>
              </a:rPr>
              <a:t>2</a:t>
            </a:r>
            <a:r>
              <a:rPr lang="en-US" sz="2400" b="1" dirty="0">
                <a:solidFill>
                  <a:schemeClr val="bg1"/>
                </a:solidFill>
              </a:rPr>
              <a:t>. Describe the 3 ways Moore’s Law enhances </a:t>
            </a:r>
            <a:r>
              <a:rPr lang="en-US" sz="2400" b="1" dirty="0" smtClean="0">
                <a:solidFill>
                  <a:schemeClr val="bg1"/>
                </a:solidFill>
              </a:rPr>
              <a:t>                      electronic products</a:t>
            </a:r>
          </a:p>
          <a:p>
            <a:pPr marL="403225" indent="-403225" algn="l"/>
            <a:endParaRPr lang="en-US" sz="800" b="1" dirty="0">
              <a:solidFill>
                <a:schemeClr val="bg1"/>
              </a:solidFill>
            </a:endParaRPr>
          </a:p>
          <a:p>
            <a:pPr algn="l"/>
            <a:r>
              <a:rPr lang="en-US" sz="2400" b="1" dirty="0">
                <a:solidFill>
                  <a:schemeClr val="bg1"/>
                </a:solidFill>
              </a:rPr>
              <a:t> </a:t>
            </a:r>
            <a:r>
              <a:rPr lang="en-US" sz="2400" b="1" dirty="0" smtClean="0">
                <a:solidFill>
                  <a:schemeClr val="bg1"/>
                </a:solidFill>
              </a:rPr>
              <a:t>3</a:t>
            </a:r>
            <a:r>
              <a:rPr lang="en-US" sz="2400" b="1" dirty="0">
                <a:solidFill>
                  <a:schemeClr val="bg1"/>
                </a:solidFill>
              </a:rPr>
              <a:t>. Explain examples of Moore’s Law in action</a:t>
            </a:r>
          </a:p>
        </p:txBody>
      </p:sp>
    </p:spTree>
    <p:extLst>
      <p:ext uri="{BB962C8B-B14F-4D97-AF65-F5344CB8AC3E}">
        <p14:creationId xmlns:p14="http://schemas.microsoft.com/office/powerpoint/2010/main" xmlns="" val="10099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gn="ctr" fontAlgn="auto">
              <a:spcAft>
                <a:spcPts val="0"/>
              </a:spcAft>
              <a:defRPr/>
            </a:pPr>
            <a:r>
              <a:rPr lang="en-US" dirty="0" smtClean="0"/>
              <a:t>Moore’s Law Graph – 1970’s &amp;80’s</a:t>
            </a:r>
            <a:endParaRPr lang="en-US" dirty="0"/>
          </a:p>
        </p:txBody>
      </p:sp>
      <p:graphicFrame>
        <p:nvGraphicFramePr>
          <p:cNvPr id="20483" name="Chart 16"/>
          <p:cNvGraphicFramePr>
            <a:graphicFrameLocks/>
          </p:cNvGraphicFramePr>
          <p:nvPr/>
        </p:nvGraphicFramePr>
        <p:xfrm>
          <a:off x="304800" y="1600200"/>
          <a:ext cx="8610600" cy="4724400"/>
        </p:xfrm>
        <a:graphic>
          <a:graphicData uri="http://schemas.openxmlformats.org/presentationml/2006/ole">
            <p:oleObj spid="_x0000_s11275" r:id="rId4" imgW="8614395" imgH="4724809" progId="Excel.Sheet.8">
              <p:embed/>
            </p:oleObj>
          </a:graphicData>
        </a:graphic>
      </p:graphicFrame>
    </p:spTree>
    <p:extLst>
      <p:ext uri="{BB962C8B-B14F-4D97-AF65-F5344CB8AC3E}">
        <p14:creationId xmlns:p14="http://schemas.microsoft.com/office/powerpoint/2010/main" xmlns="" val="17581596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gn="ctr" fontAlgn="auto">
              <a:spcAft>
                <a:spcPts val="0"/>
              </a:spcAft>
              <a:defRPr/>
            </a:pPr>
            <a:r>
              <a:rPr lang="en-US" dirty="0" smtClean="0"/>
              <a:t>Moore’s Law Graph – 1970’s &amp;80’s</a:t>
            </a:r>
            <a:endParaRPr lang="en-US" dirty="0"/>
          </a:p>
        </p:txBody>
      </p:sp>
      <p:graphicFrame>
        <p:nvGraphicFramePr>
          <p:cNvPr id="21507" name="Chart 16"/>
          <p:cNvGraphicFramePr>
            <a:graphicFrameLocks/>
          </p:cNvGraphicFramePr>
          <p:nvPr/>
        </p:nvGraphicFramePr>
        <p:xfrm>
          <a:off x="304800" y="1600200"/>
          <a:ext cx="8610600" cy="4724400"/>
        </p:xfrm>
        <a:graphic>
          <a:graphicData uri="http://schemas.openxmlformats.org/presentationml/2006/ole">
            <p:oleObj spid="_x0000_s12299" r:id="rId4" imgW="8614395" imgH="4724809" progId="Excel.Sheet.8">
              <p:embed/>
            </p:oleObj>
          </a:graphicData>
        </a:graphic>
      </p:graphicFrame>
    </p:spTree>
    <p:extLst>
      <p:ext uri="{BB962C8B-B14F-4D97-AF65-F5344CB8AC3E}">
        <p14:creationId xmlns:p14="http://schemas.microsoft.com/office/powerpoint/2010/main" xmlns="" val="9220375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gn="ctr" fontAlgn="auto">
              <a:spcAft>
                <a:spcPts val="0"/>
              </a:spcAft>
              <a:defRPr/>
            </a:pPr>
            <a:r>
              <a:rPr lang="en-US" dirty="0" smtClean="0"/>
              <a:t>Moore’s Law Graph – 1970’s &amp;80’s</a:t>
            </a:r>
            <a:endParaRPr lang="en-US" dirty="0"/>
          </a:p>
        </p:txBody>
      </p:sp>
      <p:graphicFrame>
        <p:nvGraphicFramePr>
          <p:cNvPr id="22531" name="Chart 16"/>
          <p:cNvGraphicFramePr>
            <a:graphicFrameLocks/>
          </p:cNvGraphicFramePr>
          <p:nvPr/>
        </p:nvGraphicFramePr>
        <p:xfrm>
          <a:off x="304800" y="1600200"/>
          <a:ext cx="8610600" cy="4724400"/>
        </p:xfrm>
        <a:graphic>
          <a:graphicData uri="http://schemas.openxmlformats.org/presentationml/2006/ole">
            <p:oleObj spid="_x0000_s13323" r:id="rId4" imgW="8614395" imgH="4724809" progId="Excel.Sheet.8">
              <p:embed/>
            </p:oleObj>
          </a:graphicData>
        </a:graphic>
      </p:graphicFrame>
    </p:spTree>
    <p:extLst>
      <p:ext uri="{BB962C8B-B14F-4D97-AF65-F5344CB8AC3E}">
        <p14:creationId xmlns:p14="http://schemas.microsoft.com/office/powerpoint/2010/main" xmlns="" val="35505720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gn="ctr" fontAlgn="auto">
              <a:spcAft>
                <a:spcPts val="0"/>
              </a:spcAft>
              <a:defRPr/>
            </a:pPr>
            <a:r>
              <a:rPr lang="en-US" dirty="0" smtClean="0"/>
              <a:t>Moore’s Law Graph – 1980’s &amp;90’s</a:t>
            </a:r>
            <a:endParaRPr lang="en-US" dirty="0"/>
          </a:p>
        </p:txBody>
      </p:sp>
      <p:graphicFrame>
        <p:nvGraphicFramePr>
          <p:cNvPr id="23555" name="Chart 16"/>
          <p:cNvGraphicFramePr>
            <a:graphicFrameLocks/>
          </p:cNvGraphicFramePr>
          <p:nvPr/>
        </p:nvGraphicFramePr>
        <p:xfrm>
          <a:off x="304800" y="1600200"/>
          <a:ext cx="8610600" cy="4724400"/>
        </p:xfrm>
        <a:graphic>
          <a:graphicData uri="http://schemas.openxmlformats.org/presentationml/2006/ole">
            <p:oleObj spid="_x0000_s14347" r:id="rId4" imgW="8614395" imgH="4724809" progId="Excel.Sheet.8">
              <p:embed/>
            </p:oleObj>
          </a:graphicData>
        </a:graphic>
      </p:graphicFrame>
    </p:spTree>
    <p:extLst>
      <p:ext uri="{BB962C8B-B14F-4D97-AF65-F5344CB8AC3E}">
        <p14:creationId xmlns:p14="http://schemas.microsoft.com/office/powerpoint/2010/main" xmlns="" val="36667015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gn="ctr" fontAlgn="auto">
              <a:spcAft>
                <a:spcPts val="0"/>
              </a:spcAft>
              <a:defRPr/>
            </a:pPr>
            <a:r>
              <a:rPr lang="en-US" dirty="0" smtClean="0"/>
              <a:t>Moore’s Law Graph – 1980’s &amp;90’s</a:t>
            </a:r>
            <a:endParaRPr lang="en-US" dirty="0"/>
          </a:p>
        </p:txBody>
      </p:sp>
      <p:graphicFrame>
        <p:nvGraphicFramePr>
          <p:cNvPr id="24579" name="Chart 16"/>
          <p:cNvGraphicFramePr>
            <a:graphicFrameLocks/>
          </p:cNvGraphicFramePr>
          <p:nvPr/>
        </p:nvGraphicFramePr>
        <p:xfrm>
          <a:off x="304800" y="1600200"/>
          <a:ext cx="8610600" cy="4724400"/>
        </p:xfrm>
        <a:graphic>
          <a:graphicData uri="http://schemas.openxmlformats.org/presentationml/2006/ole">
            <p:oleObj spid="_x0000_s15371" r:id="rId4" imgW="8614395" imgH="4724809" progId="Excel.Sheet.8">
              <p:embed/>
            </p:oleObj>
          </a:graphicData>
        </a:graphic>
      </p:graphicFrame>
    </p:spTree>
    <p:extLst>
      <p:ext uri="{BB962C8B-B14F-4D97-AF65-F5344CB8AC3E}">
        <p14:creationId xmlns:p14="http://schemas.microsoft.com/office/powerpoint/2010/main" xmlns="" val="9784957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gn="ctr" fontAlgn="auto">
              <a:spcAft>
                <a:spcPts val="0"/>
              </a:spcAft>
              <a:defRPr/>
            </a:pPr>
            <a:r>
              <a:rPr lang="en-US" dirty="0" smtClean="0"/>
              <a:t>Moore’s Law Graph – 1980’s &amp;90’s</a:t>
            </a:r>
            <a:endParaRPr lang="en-US" dirty="0"/>
          </a:p>
        </p:txBody>
      </p:sp>
      <p:graphicFrame>
        <p:nvGraphicFramePr>
          <p:cNvPr id="25603" name="Chart 16"/>
          <p:cNvGraphicFramePr>
            <a:graphicFrameLocks/>
          </p:cNvGraphicFramePr>
          <p:nvPr/>
        </p:nvGraphicFramePr>
        <p:xfrm>
          <a:off x="304800" y="1600200"/>
          <a:ext cx="8610600" cy="4724400"/>
        </p:xfrm>
        <a:graphic>
          <a:graphicData uri="http://schemas.openxmlformats.org/presentationml/2006/ole">
            <p:oleObj spid="_x0000_s16396" r:id="rId4" imgW="8614395" imgH="4724809" progId="Excel.Sheet.8">
              <p:embed/>
            </p:oleObj>
          </a:graphicData>
        </a:graphic>
      </p:graphicFrame>
    </p:spTree>
    <p:extLst>
      <p:ext uri="{BB962C8B-B14F-4D97-AF65-F5344CB8AC3E}">
        <p14:creationId xmlns:p14="http://schemas.microsoft.com/office/powerpoint/2010/main" xmlns="" val="21733898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381000"/>
            <a:ext cx="8229600" cy="1143000"/>
          </a:xfrm>
        </p:spPr>
        <p:txBody>
          <a:bodyPr/>
          <a:lstStyle/>
          <a:p>
            <a:pPr algn="ctr"/>
            <a:r>
              <a:rPr lang="en-US" sz="4500" smtClean="0"/>
              <a:t>Moore’s Law Graph – 1990’s+    </a:t>
            </a:r>
          </a:p>
        </p:txBody>
      </p:sp>
      <p:graphicFrame>
        <p:nvGraphicFramePr>
          <p:cNvPr id="26627" name="Chart 16"/>
          <p:cNvGraphicFramePr>
            <a:graphicFrameLocks/>
          </p:cNvGraphicFramePr>
          <p:nvPr/>
        </p:nvGraphicFramePr>
        <p:xfrm>
          <a:off x="304800" y="1600200"/>
          <a:ext cx="8610600" cy="4724400"/>
        </p:xfrm>
        <a:graphic>
          <a:graphicData uri="http://schemas.openxmlformats.org/presentationml/2006/ole">
            <p:oleObj spid="_x0000_s17420" r:id="rId4" imgW="8614395" imgH="4724809" progId="Excel.Sheet.8">
              <p:embed/>
            </p:oleObj>
          </a:graphicData>
        </a:graphic>
      </p:graphicFrame>
    </p:spTree>
    <p:extLst>
      <p:ext uri="{BB962C8B-B14F-4D97-AF65-F5344CB8AC3E}">
        <p14:creationId xmlns:p14="http://schemas.microsoft.com/office/powerpoint/2010/main" xmlns="" val="36478490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381000"/>
            <a:ext cx="8229600" cy="1143000"/>
          </a:xfrm>
        </p:spPr>
        <p:txBody>
          <a:bodyPr/>
          <a:lstStyle/>
          <a:p>
            <a:pPr algn="ctr"/>
            <a:r>
              <a:rPr lang="en-US" sz="4500" smtClean="0"/>
              <a:t>Moore’s Law Graph – 1990’s+    </a:t>
            </a:r>
          </a:p>
        </p:txBody>
      </p:sp>
      <p:graphicFrame>
        <p:nvGraphicFramePr>
          <p:cNvPr id="27651" name="Chart 16"/>
          <p:cNvGraphicFramePr>
            <a:graphicFrameLocks/>
          </p:cNvGraphicFramePr>
          <p:nvPr/>
        </p:nvGraphicFramePr>
        <p:xfrm>
          <a:off x="304800" y="1600200"/>
          <a:ext cx="8610600" cy="4724400"/>
        </p:xfrm>
        <a:graphic>
          <a:graphicData uri="http://schemas.openxmlformats.org/presentationml/2006/ole">
            <p:oleObj spid="_x0000_s18443" r:id="rId4" imgW="8614395" imgH="4724809" progId="Excel.Sheet.8">
              <p:embed/>
            </p:oleObj>
          </a:graphicData>
        </a:graphic>
      </p:graphicFrame>
    </p:spTree>
    <p:extLst>
      <p:ext uri="{BB962C8B-B14F-4D97-AF65-F5344CB8AC3E}">
        <p14:creationId xmlns:p14="http://schemas.microsoft.com/office/powerpoint/2010/main" xmlns="" val="17089568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381000"/>
            <a:ext cx="8229600" cy="1143000"/>
          </a:xfrm>
        </p:spPr>
        <p:txBody>
          <a:bodyPr/>
          <a:lstStyle/>
          <a:p>
            <a:pPr algn="ctr"/>
            <a:r>
              <a:rPr lang="en-US" sz="4500" smtClean="0"/>
              <a:t>Moore’s Law Graph – 1990’s+    </a:t>
            </a:r>
          </a:p>
        </p:txBody>
      </p:sp>
      <p:graphicFrame>
        <p:nvGraphicFramePr>
          <p:cNvPr id="28675" name="Chart 16"/>
          <p:cNvGraphicFramePr>
            <a:graphicFrameLocks/>
          </p:cNvGraphicFramePr>
          <p:nvPr/>
        </p:nvGraphicFramePr>
        <p:xfrm>
          <a:off x="304800" y="1600200"/>
          <a:ext cx="8610600" cy="4724400"/>
        </p:xfrm>
        <a:graphic>
          <a:graphicData uri="http://schemas.openxmlformats.org/presentationml/2006/ole">
            <p:oleObj spid="_x0000_s19467" r:id="rId4" imgW="8614395" imgH="4724809" progId="Excel.Sheet.8">
              <p:embed/>
            </p:oleObj>
          </a:graphicData>
        </a:graphic>
      </p:graphicFrame>
    </p:spTree>
    <p:extLst>
      <p:ext uri="{BB962C8B-B14F-4D97-AF65-F5344CB8AC3E}">
        <p14:creationId xmlns:p14="http://schemas.microsoft.com/office/powerpoint/2010/main" xmlns="" val="36568195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609600"/>
            <a:ext cx="8229600" cy="1143000"/>
          </a:xfrm>
        </p:spPr>
        <p:txBody>
          <a:bodyPr/>
          <a:lstStyle/>
          <a:p>
            <a:pPr algn="ctr"/>
            <a:r>
              <a:rPr lang="en-US" smtClean="0"/>
              <a:t>Moore’s Law - Summary</a:t>
            </a:r>
          </a:p>
        </p:txBody>
      </p:sp>
      <p:sp>
        <p:nvSpPr>
          <p:cNvPr id="3" name="Content Placeholder 2"/>
          <p:cNvSpPr>
            <a:spLocks noGrp="1"/>
          </p:cNvSpPr>
          <p:nvPr>
            <p:ph idx="1"/>
          </p:nvPr>
        </p:nvSpPr>
        <p:spPr/>
        <p:txBody>
          <a:bodyPr/>
          <a:lstStyle/>
          <a:p>
            <a:r>
              <a:rPr lang="en-US" smtClean="0"/>
              <a:t>Unseen “Engine” driving all electronics for 50 years</a:t>
            </a:r>
          </a:p>
          <a:p>
            <a:pPr lvl="1"/>
            <a:r>
              <a:rPr lang="en-US" smtClean="0"/>
              <a:t>Better</a:t>
            </a:r>
          </a:p>
          <a:p>
            <a:pPr lvl="1"/>
            <a:r>
              <a:rPr lang="en-US" smtClean="0"/>
              <a:t>Faster</a:t>
            </a:r>
          </a:p>
          <a:p>
            <a:pPr lvl="1"/>
            <a:r>
              <a:rPr lang="en-US" smtClean="0"/>
              <a:t>Cheaper</a:t>
            </a:r>
          </a:p>
          <a:p>
            <a:r>
              <a:rPr lang="en-US" smtClean="0"/>
              <a:t>Impacts us hundreds of times per day</a:t>
            </a:r>
          </a:p>
          <a:p>
            <a:r>
              <a:rPr lang="en-US" smtClean="0"/>
              <a:t>Very powerful, but </a:t>
            </a:r>
            <a:r>
              <a:rPr lang="en-US" u="sng" smtClean="0"/>
              <a:t>very rare</a:t>
            </a:r>
          </a:p>
          <a:p>
            <a:pPr lvl="1"/>
            <a:r>
              <a:rPr lang="en-US" smtClean="0"/>
              <a:t>Not seen in other industries</a:t>
            </a:r>
          </a:p>
          <a:p>
            <a:pPr lvl="1"/>
            <a:r>
              <a:rPr lang="en-US" smtClean="0"/>
              <a:t>But, what if…….</a:t>
            </a:r>
            <a:br>
              <a:rPr lang="en-US" smtClean="0"/>
            </a:br>
            <a:r>
              <a:rPr lang="en-US" sz="1800" smtClean="0"/>
              <a:t>(see Moore’s Law in the Auto Industry???? Presentation)</a:t>
            </a:r>
          </a:p>
          <a:p>
            <a:pPr>
              <a:buFont typeface="Wingdings 2" pitchFamily="18" charset="2"/>
              <a:buNone/>
            </a:pPr>
            <a:endParaRPr lang="en-US" smtClean="0"/>
          </a:p>
        </p:txBody>
      </p:sp>
    </p:spTree>
    <p:extLst>
      <p:ext uri="{BB962C8B-B14F-4D97-AF65-F5344CB8AC3E}">
        <p14:creationId xmlns:p14="http://schemas.microsoft.com/office/powerpoint/2010/main" xmlns="" val="37960727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linds(horizontal)">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52401" y="43856"/>
            <a:ext cx="8839200" cy="66218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115000"/>
              </a:lnSpc>
            </a:pPr>
            <a:r>
              <a:rPr lang="en-US" sz="2400" b="1" dirty="0" smtClean="0">
                <a:solidFill>
                  <a:schemeClr val="bg1"/>
                </a:solidFill>
                <a:latin typeface="Times New Roman" pitchFamily="18" charset="0"/>
                <a:ea typeface="Calibri"/>
                <a:cs typeface="Times New Roman" pitchFamily="18" charset="0"/>
              </a:rPr>
              <a:t>Moore’s Law Worksheet </a:t>
            </a:r>
            <a:endParaRPr lang="en-US" sz="2400" dirty="0">
              <a:solidFill>
                <a:schemeClr val="bg1"/>
              </a:solidFill>
              <a:latin typeface="Times New Roman" pitchFamily="18" charset="0"/>
              <a:ea typeface="Calibri"/>
              <a:cs typeface="Times New Roman" pitchFamily="18" charset="0"/>
            </a:endParaRPr>
          </a:p>
          <a:p>
            <a:pPr algn="ctr">
              <a:lnSpc>
                <a:spcPct val="115000"/>
              </a:lnSpc>
            </a:pPr>
            <a:r>
              <a:rPr lang="en-US" sz="800" b="1" dirty="0">
                <a:solidFill>
                  <a:schemeClr val="bg1"/>
                </a:solidFill>
                <a:latin typeface="Times New Roman"/>
                <a:ea typeface="Calibri"/>
                <a:cs typeface="Times New Roman"/>
              </a:rPr>
              <a:t/>
            </a:r>
            <a:br>
              <a:rPr lang="en-US" sz="800" b="1" dirty="0">
                <a:solidFill>
                  <a:schemeClr val="bg1"/>
                </a:solidFill>
                <a:latin typeface="Times New Roman"/>
                <a:ea typeface="Calibri"/>
                <a:cs typeface="Times New Roman"/>
              </a:rPr>
            </a:br>
            <a:endParaRPr lang="en-US" sz="800" dirty="0">
              <a:solidFill>
                <a:schemeClr val="bg1"/>
              </a:solidFill>
              <a:latin typeface="Calibri"/>
              <a:ea typeface="Calibri"/>
              <a:cs typeface="Times New Roman"/>
            </a:endParaRPr>
          </a:p>
          <a:p>
            <a:pPr>
              <a:lnSpc>
                <a:spcPct val="115000"/>
              </a:lnSpc>
            </a:pPr>
            <a:r>
              <a:rPr lang="en-US" b="1" dirty="0">
                <a:solidFill>
                  <a:schemeClr val="bg1"/>
                </a:solidFill>
                <a:latin typeface="Times New Roman"/>
                <a:ea typeface="Calibri"/>
                <a:cs typeface="Times New Roman"/>
              </a:rPr>
              <a:t>Name:_________________________        </a:t>
            </a:r>
            <a:r>
              <a:rPr lang="en-US" b="1" dirty="0" smtClean="0">
                <a:solidFill>
                  <a:schemeClr val="bg1"/>
                </a:solidFill>
                <a:latin typeface="Times New Roman"/>
                <a:ea typeface="Calibri"/>
                <a:cs typeface="Times New Roman"/>
              </a:rPr>
              <a:t>Period:___</a:t>
            </a:r>
            <a:r>
              <a:rPr lang="en-US" b="1" dirty="0">
                <a:solidFill>
                  <a:schemeClr val="bg1"/>
                </a:solidFill>
                <a:latin typeface="Times New Roman"/>
                <a:ea typeface="Calibri"/>
                <a:cs typeface="Times New Roman"/>
              </a:rPr>
              <a:t> </a:t>
            </a:r>
            <a:r>
              <a:rPr lang="en-US" b="1" dirty="0" smtClean="0">
                <a:solidFill>
                  <a:schemeClr val="bg1"/>
                </a:solidFill>
                <a:latin typeface="Times New Roman"/>
                <a:ea typeface="Calibri"/>
                <a:cs typeface="Times New Roman"/>
              </a:rPr>
              <a:t>   Date</a:t>
            </a:r>
            <a:r>
              <a:rPr lang="en-US" b="1" dirty="0">
                <a:solidFill>
                  <a:schemeClr val="bg1"/>
                </a:solidFill>
                <a:latin typeface="Times New Roman"/>
                <a:ea typeface="Calibri"/>
                <a:cs typeface="Times New Roman"/>
              </a:rPr>
              <a:t>:________      Score:_____/18</a:t>
            </a:r>
            <a:endParaRPr lang="en-US" sz="1600" dirty="0">
              <a:solidFill>
                <a:schemeClr val="bg1"/>
              </a:solidFill>
              <a:latin typeface="Calibri"/>
              <a:ea typeface="Calibri"/>
              <a:cs typeface="Times New Roman"/>
            </a:endParaRPr>
          </a:p>
          <a:p>
            <a:pPr marL="228600" marR="0">
              <a:lnSpc>
                <a:spcPct val="115000"/>
              </a:lnSpc>
              <a:spcBef>
                <a:spcPts val="0"/>
              </a:spcBef>
              <a:spcAft>
                <a:spcPts val="0"/>
              </a:spcAft>
            </a:pPr>
            <a:r>
              <a:rPr lang="en-US" sz="800" b="1" dirty="0">
                <a:solidFill>
                  <a:schemeClr val="bg1"/>
                </a:solidFill>
                <a:latin typeface="Times New Roman"/>
                <a:ea typeface="Calibri"/>
                <a:cs typeface="Times New Roman"/>
              </a:rPr>
              <a:t> </a:t>
            </a:r>
            <a:endParaRPr lang="en-US" sz="800" dirty="0">
              <a:solidFill>
                <a:schemeClr val="bg1"/>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b="1" dirty="0">
                <a:solidFill>
                  <a:schemeClr val="bg1"/>
                </a:solidFill>
                <a:latin typeface="Times New Roman"/>
                <a:ea typeface="Calibri"/>
                <a:cs typeface="Times New Roman"/>
              </a:rPr>
              <a:t>(3 </a:t>
            </a:r>
            <a:r>
              <a:rPr lang="en-US" b="1" dirty="0" err="1">
                <a:solidFill>
                  <a:schemeClr val="bg1"/>
                </a:solidFill>
                <a:latin typeface="Times New Roman"/>
                <a:ea typeface="Calibri"/>
                <a:cs typeface="Times New Roman"/>
              </a:rPr>
              <a:t>pts</a:t>
            </a:r>
            <a:r>
              <a:rPr lang="en-US" b="1" dirty="0">
                <a:solidFill>
                  <a:schemeClr val="bg1"/>
                </a:solidFill>
                <a:latin typeface="Times New Roman"/>
                <a:ea typeface="Calibri"/>
                <a:cs typeface="Times New Roman"/>
              </a:rPr>
              <a:t>) Fill in the blanks to complete Moore’s Law: </a:t>
            </a:r>
            <a:endParaRPr lang="en-US" sz="1600" dirty="0">
              <a:solidFill>
                <a:schemeClr val="bg1"/>
              </a:solidFill>
              <a:latin typeface="Calibri"/>
              <a:ea typeface="Calibri"/>
              <a:cs typeface="Times New Roman"/>
            </a:endParaRPr>
          </a:p>
          <a:p>
            <a:pPr>
              <a:lnSpc>
                <a:spcPct val="115000"/>
              </a:lnSpc>
            </a:pPr>
            <a:r>
              <a:rPr lang="en-US" b="1" dirty="0">
                <a:solidFill>
                  <a:schemeClr val="bg1"/>
                </a:solidFill>
                <a:latin typeface="Times New Roman"/>
                <a:ea typeface="Calibri"/>
                <a:cs typeface="Times New Roman"/>
              </a:rPr>
              <a:t> 	The number of ______________  on a ___________  ___________ </a:t>
            </a:r>
            <a:endParaRPr lang="en-US" sz="1600" dirty="0">
              <a:solidFill>
                <a:schemeClr val="bg1"/>
              </a:solidFill>
              <a:latin typeface="Calibri"/>
              <a:ea typeface="Calibri"/>
              <a:cs typeface="Times New Roman"/>
            </a:endParaRPr>
          </a:p>
          <a:p>
            <a:pPr>
              <a:lnSpc>
                <a:spcPct val="115000"/>
              </a:lnSpc>
            </a:pPr>
            <a:r>
              <a:rPr lang="en-US" b="1" dirty="0">
                <a:solidFill>
                  <a:schemeClr val="bg1"/>
                </a:solidFill>
                <a:latin typeface="Times New Roman"/>
                <a:ea typeface="Calibri"/>
                <a:cs typeface="Times New Roman"/>
              </a:rPr>
              <a:t>		_____________s about every _________  __________.</a:t>
            </a:r>
            <a:endParaRPr lang="en-US" sz="1600" dirty="0">
              <a:solidFill>
                <a:schemeClr val="bg1"/>
              </a:solidFill>
              <a:latin typeface="Calibri"/>
              <a:ea typeface="Calibri"/>
              <a:cs typeface="Times New Roman"/>
            </a:endParaRPr>
          </a:p>
          <a:p>
            <a:pPr marL="685800" marR="0">
              <a:lnSpc>
                <a:spcPct val="115000"/>
              </a:lnSpc>
              <a:spcBef>
                <a:spcPts val="0"/>
              </a:spcBef>
              <a:spcAft>
                <a:spcPts val="0"/>
              </a:spcAft>
            </a:pPr>
            <a:r>
              <a:rPr lang="en-US" sz="800" b="1" dirty="0">
                <a:solidFill>
                  <a:schemeClr val="bg1"/>
                </a:solidFill>
                <a:latin typeface="Times New Roman"/>
                <a:ea typeface="Calibri"/>
                <a:cs typeface="Times New Roman"/>
              </a:rPr>
              <a:t>  </a:t>
            </a:r>
            <a:endParaRPr lang="en-US" sz="800" dirty="0">
              <a:solidFill>
                <a:schemeClr val="bg1"/>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startAt="2"/>
            </a:pPr>
            <a:r>
              <a:rPr lang="en-US" b="1" dirty="0">
                <a:solidFill>
                  <a:schemeClr val="bg1"/>
                </a:solidFill>
                <a:latin typeface="Times New Roman"/>
                <a:ea typeface="Calibri"/>
                <a:cs typeface="Times New Roman"/>
              </a:rPr>
              <a:t>(2 </a:t>
            </a:r>
            <a:r>
              <a:rPr lang="en-US" b="1" dirty="0" err="1">
                <a:solidFill>
                  <a:schemeClr val="bg1"/>
                </a:solidFill>
                <a:latin typeface="Times New Roman"/>
                <a:ea typeface="Calibri"/>
                <a:cs typeface="Times New Roman"/>
              </a:rPr>
              <a:t>pts</a:t>
            </a:r>
            <a:r>
              <a:rPr lang="en-US" b="1" dirty="0">
                <a:solidFill>
                  <a:schemeClr val="bg1"/>
                </a:solidFill>
                <a:latin typeface="Times New Roman"/>
                <a:ea typeface="Calibri"/>
                <a:cs typeface="Times New Roman"/>
              </a:rPr>
              <a:t>) How did the allowance example illustrate Moore’s Law?</a:t>
            </a:r>
            <a:br>
              <a:rPr lang="en-US" b="1" dirty="0">
                <a:solidFill>
                  <a:schemeClr val="bg1"/>
                </a:solidFill>
                <a:latin typeface="Times New Roman"/>
                <a:ea typeface="Calibri"/>
                <a:cs typeface="Times New Roman"/>
              </a:rPr>
            </a:br>
            <a:r>
              <a:rPr lang="en-US" sz="800" b="1" dirty="0">
                <a:solidFill>
                  <a:schemeClr val="bg1"/>
                </a:solidFill>
                <a:latin typeface="Times New Roman"/>
                <a:ea typeface="Calibri"/>
                <a:cs typeface="Times New Roman"/>
              </a:rPr>
              <a:t>	</a:t>
            </a:r>
            <a:endParaRPr lang="en-US" sz="800" dirty="0">
              <a:solidFill>
                <a:schemeClr val="bg1"/>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startAt="2"/>
            </a:pPr>
            <a:r>
              <a:rPr lang="en-US" b="1" dirty="0">
                <a:solidFill>
                  <a:schemeClr val="bg1"/>
                </a:solidFill>
                <a:latin typeface="Times New Roman"/>
                <a:ea typeface="Calibri"/>
                <a:cs typeface="Times New Roman"/>
              </a:rPr>
              <a:t>(3 </a:t>
            </a:r>
            <a:r>
              <a:rPr lang="en-US" b="1" dirty="0" err="1">
                <a:solidFill>
                  <a:schemeClr val="bg1"/>
                </a:solidFill>
                <a:latin typeface="Times New Roman"/>
                <a:ea typeface="Calibri"/>
                <a:cs typeface="Times New Roman"/>
              </a:rPr>
              <a:t>pts</a:t>
            </a:r>
            <a:r>
              <a:rPr lang="en-US" b="1" dirty="0">
                <a:solidFill>
                  <a:schemeClr val="bg1"/>
                </a:solidFill>
                <a:latin typeface="Times New Roman"/>
                <a:ea typeface="Calibri"/>
                <a:cs typeface="Times New Roman"/>
              </a:rPr>
              <a:t>) Moore’s Law keeps improving electronic products by making them:</a:t>
            </a:r>
            <a:endParaRPr lang="en-US" sz="1600" dirty="0">
              <a:solidFill>
                <a:schemeClr val="bg1"/>
              </a:solidFill>
              <a:latin typeface="Calibri"/>
              <a:ea typeface="Calibri"/>
              <a:cs typeface="Times New Roman"/>
            </a:endParaRPr>
          </a:p>
          <a:p>
            <a:pPr>
              <a:lnSpc>
                <a:spcPct val="115000"/>
              </a:lnSpc>
            </a:pPr>
            <a:r>
              <a:rPr lang="en-US" b="1" dirty="0">
                <a:solidFill>
                  <a:schemeClr val="bg1"/>
                </a:solidFill>
                <a:latin typeface="Times New Roman"/>
                <a:ea typeface="Calibri"/>
                <a:cs typeface="Times New Roman"/>
              </a:rPr>
              <a:t> 	__________</a:t>
            </a:r>
            <a:r>
              <a:rPr lang="en-US" b="1" dirty="0" err="1">
                <a:solidFill>
                  <a:schemeClr val="bg1"/>
                </a:solidFill>
                <a:latin typeface="Times New Roman"/>
                <a:ea typeface="Calibri"/>
                <a:cs typeface="Times New Roman"/>
              </a:rPr>
              <a:t>er</a:t>
            </a:r>
            <a:endParaRPr lang="en-US" sz="1600" dirty="0">
              <a:solidFill>
                <a:schemeClr val="bg1"/>
              </a:solidFill>
              <a:latin typeface="Calibri"/>
              <a:ea typeface="Calibri"/>
              <a:cs typeface="Times New Roman"/>
            </a:endParaRPr>
          </a:p>
          <a:p>
            <a:pPr>
              <a:lnSpc>
                <a:spcPct val="115000"/>
              </a:lnSpc>
            </a:pPr>
            <a:r>
              <a:rPr lang="en-US" b="1" dirty="0">
                <a:solidFill>
                  <a:schemeClr val="bg1"/>
                </a:solidFill>
                <a:latin typeface="Times New Roman"/>
                <a:ea typeface="Calibri"/>
                <a:cs typeface="Times New Roman"/>
              </a:rPr>
              <a:t>	</a:t>
            </a:r>
            <a:r>
              <a:rPr lang="en-US" b="1" dirty="0" smtClean="0">
                <a:solidFill>
                  <a:schemeClr val="bg1"/>
                </a:solidFill>
                <a:latin typeface="Times New Roman"/>
                <a:ea typeface="Calibri"/>
                <a:cs typeface="Times New Roman"/>
              </a:rPr>
              <a:t>__________</a:t>
            </a:r>
            <a:r>
              <a:rPr lang="en-US" b="1" dirty="0" err="1">
                <a:solidFill>
                  <a:schemeClr val="bg1"/>
                </a:solidFill>
                <a:latin typeface="Times New Roman"/>
                <a:ea typeface="Calibri"/>
                <a:cs typeface="Times New Roman"/>
              </a:rPr>
              <a:t>er</a:t>
            </a:r>
            <a:endParaRPr lang="en-US" sz="1600" dirty="0">
              <a:solidFill>
                <a:schemeClr val="bg1"/>
              </a:solidFill>
              <a:latin typeface="Calibri"/>
              <a:ea typeface="Calibri"/>
              <a:cs typeface="Times New Roman"/>
            </a:endParaRPr>
          </a:p>
          <a:p>
            <a:pPr>
              <a:lnSpc>
                <a:spcPct val="115000"/>
              </a:lnSpc>
            </a:pPr>
            <a:r>
              <a:rPr lang="en-US" b="1" dirty="0">
                <a:solidFill>
                  <a:schemeClr val="bg1"/>
                </a:solidFill>
                <a:latin typeface="Times New Roman"/>
                <a:ea typeface="Calibri"/>
                <a:cs typeface="Times New Roman"/>
              </a:rPr>
              <a:t> 	__________</a:t>
            </a:r>
            <a:r>
              <a:rPr lang="en-US" b="1" dirty="0" err="1">
                <a:solidFill>
                  <a:schemeClr val="bg1"/>
                </a:solidFill>
                <a:latin typeface="Times New Roman"/>
                <a:ea typeface="Calibri"/>
                <a:cs typeface="Times New Roman"/>
              </a:rPr>
              <a:t>er</a:t>
            </a:r>
            <a:endParaRPr lang="en-US" sz="1600" dirty="0">
              <a:solidFill>
                <a:schemeClr val="bg1"/>
              </a:solidFill>
              <a:latin typeface="Calibri"/>
              <a:ea typeface="Calibri"/>
              <a:cs typeface="Times New Roman"/>
            </a:endParaRPr>
          </a:p>
          <a:p>
            <a:pPr marL="285750" marR="0">
              <a:lnSpc>
                <a:spcPct val="115000"/>
              </a:lnSpc>
              <a:spcBef>
                <a:spcPts val="0"/>
              </a:spcBef>
              <a:spcAft>
                <a:spcPts val="0"/>
              </a:spcAft>
            </a:pPr>
            <a:r>
              <a:rPr lang="en-US" sz="800" b="1" dirty="0">
                <a:solidFill>
                  <a:schemeClr val="bg1"/>
                </a:solidFill>
                <a:latin typeface="Times New Roman"/>
                <a:ea typeface="Calibri"/>
                <a:cs typeface="Times New Roman"/>
              </a:rPr>
              <a:t> </a:t>
            </a:r>
            <a:endParaRPr lang="en-US" sz="800" dirty="0">
              <a:solidFill>
                <a:schemeClr val="bg1"/>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startAt="4"/>
            </a:pPr>
            <a:r>
              <a:rPr lang="en-US" b="1" dirty="0">
                <a:solidFill>
                  <a:schemeClr val="bg1"/>
                </a:solidFill>
                <a:latin typeface="Times New Roman"/>
                <a:ea typeface="Calibri"/>
                <a:cs typeface="Times New Roman"/>
              </a:rPr>
              <a:t>(3 </a:t>
            </a:r>
            <a:r>
              <a:rPr lang="en-US" b="1" dirty="0" err="1">
                <a:solidFill>
                  <a:schemeClr val="bg1"/>
                </a:solidFill>
                <a:latin typeface="Times New Roman"/>
                <a:ea typeface="Calibri"/>
                <a:cs typeface="Times New Roman"/>
              </a:rPr>
              <a:t>pts</a:t>
            </a:r>
            <a:r>
              <a:rPr lang="en-US" b="1" dirty="0">
                <a:solidFill>
                  <a:schemeClr val="bg1"/>
                </a:solidFill>
                <a:latin typeface="Times New Roman"/>
                <a:ea typeface="Calibri"/>
                <a:cs typeface="Times New Roman"/>
              </a:rPr>
              <a:t>)  List 3 examples of products that have been improved by Moore’s Law over the years, and state how they have been improved.</a:t>
            </a:r>
            <a:endParaRPr lang="en-US" sz="800" dirty="0">
              <a:solidFill>
                <a:schemeClr val="bg1"/>
              </a:solidFill>
              <a:latin typeface="Calibri"/>
              <a:ea typeface="Calibri"/>
              <a:cs typeface="Times New Roman"/>
            </a:endParaRPr>
          </a:p>
          <a:p>
            <a:pPr>
              <a:lnSpc>
                <a:spcPct val="115000"/>
              </a:lnSpc>
            </a:pPr>
            <a:r>
              <a:rPr lang="en-US" sz="800" b="1" dirty="0">
                <a:solidFill>
                  <a:schemeClr val="bg1"/>
                </a:solidFill>
                <a:latin typeface="Times New Roman"/>
                <a:ea typeface="Calibri"/>
                <a:cs typeface="Times New Roman"/>
              </a:rPr>
              <a:t>  </a:t>
            </a:r>
            <a:endParaRPr lang="en-US" sz="800" dirty="0">
              <a:solidFill>
                <a:schemeClr val="bg1"/>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startAt="5"/>
            </a:pPr>
            <a:r>
              <a:rPr lang="en-US" b="1" dirty="0">
                <a:solidFill>
                  <a:schemeClr val="bg1"/>
                </a:solidFill>
                <a:latin typeface="Times New Roman"/>
                <a:ea typeface="Calibri"/>
                <a:cs typeface="Times New Roman"/>
              </a:rPr>
              <a:t>(4 </a:t>
            </a:r>
            <a:r>
              <a:rPr lang="en-US" b="1" dirty="0" err="1">
                <a:solidFill>
                  <a:schemeClr val="bg1"/>
                </a:solidFill>
                <a:latin typeface="Times New Roman"/>
                <a:ea typeface="Calibri"/>
                <a:cs typeface="Times New Roman"/>
              </a:rPr>
              <a:t>pts</a:t>
            </a:r>
            <a:r>
              <a:rPr lang="en-US" b="1" dirty="0">
                <a:solidFill>
                  <a:schemeClr val="bg1"/>
                </a:solidFill>
                <a:latin typeface="Times New Roman"/>
                <a:ea typeface="Calibri"/>
                <a:cs typeface="Times New Roman"/>
              </a:rPr>
              <a:t>) Describe an example of how Moore’s Law might improve one product you have today in four years.</a:t>
            </a:r>
            <a:endParaRPr lang="en-US" sz="800" dirty="0">
              <a:solidFill>
                <a:schemeClr val="bg1"/>
              </a:solidFill>
              <a:latin typeface="Calibri"/>
              <a:ea typeface="Calibri"/>
              <a:cs typeface="Times New Roman"/>
            </a:endParaRPr>
          </a:p>
          <a:p>
            <a:pPr>
              <a:lnSpc>
                <a:spcPct val="115000"/>
              </a:lnSpc>
            </a:pPr>
            <a:r>
              <a:rPr lang="en-US" sz="800" b="1" dirty="0">
                <a:solidFill>
                  <a:schemeClr val="bg1"/>
                </a:solidFill>
                <a:latin typeface="Times New Roman"/>
                <a:ea typeface="Calibri"/>
                <a:cs typeface="Times New Roman"/>
              </a:rPr>
              <a:t>  </a:t>
            </a:r>
            <a:endParaRPr lang="en-US" sz="800" dirty="0">
              <a:solidFill>
                <a:schemeClr val="bg1"/>
              </a:solidFill>
              <a:latin typeface="Calibri"/>
              <a:ea typeface="Calibri"/>
              <a:cs typeface="Times New Roman"/>
            </a:endParaRPr>
          </a:p>
          <a:p>
            <a:pPr marL="342900" indent="-342900">
              <a:buFont typeface="+mj-lt"/>
              <a:buAutoNum type="arabicPeriod" startAt="6"/>
            </a:pPr>
            <a:r>
              <a:rPr lang="en-US" b="1" dirty="0">
                <a:solidFill>
                  <a:schemeClr val="bg1"/>
                </a:solidFill>
                <a:latin typeface="Times New Roman"/>
                <a:ea typeface="Calibri"/>
              </a:rPr>
              <a:t>(3 </a:t>
            </a:r>
            <a:r>
              <a:rPr lang="en-US" b="1" dirty="0" err="1">
                <a:solidFill>
                  <a:schemeClr val="bg1"/>
                </a:solidFill>
                <a:latin typeface="Times New Roman"/>
                <a:ea typeface="Calibri"/>
              </a:rPr>
              <a:t>pts</a:t>
            </a:r>
            <a:r>
              <a:rPr lang="en-US" b="1" dirty="0">
                <a:solidFill>
                  <a:schemeClr val="bg1"/>
                </a:solidFill>
                <a:latin typeface="Times New Roman"/>
                <a:ea typeface="Calibri"/>
              </a:rPr>
              <a:t>)  Moore’s Law does NOT apply to the airplane industry.  Describe how air travel would be different today IF Moore’s Law had applied to the airplane industry for the last 50 years</a:t>
            </a:r>
            <a:r>
              <a:rPr lang="en-US" b="1" dirty="0" smtClean="0">
                <a:solidFill>
                  <a:schemeClr val="bg1"/>
                </a:solidFill>
                <a:latin typeface="Times New Roman"/>
                <a:ea typeface="Calibri"/>
              </a:rPr>
              <a:t>.</a:t>
            </a:r>
            <a:endParaRPr lang="en-US" b="1" dirty="0">
              <a:solidFill>
                <a:schemeClr val="bg1"/>
              </a:solidFill>
              <a:latin typeface="Comic Sans MS" pitchFamily="66" charset="0"/>
              <a:ea typeface="Calibri" pitchFamily="34" charset="0"/>
              <a:cs typeface="Times New Roman" pitchFamily="18" charset="0"/>
            </a:endParaRPr>
          </a:p>
        </p:txBody>
      </p:sp>
    </p:spTree>
    <p:extLst>
      <p:ext uri="{BB962C8B-B14F-4D97-AF65-F5344CB8AC3E}">
        <p14:creationId xmlns:p14="http://schemas.microsoft.com/office/powerpoint/2010/main" xmlns="" val="40206651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0"/>
          <p:cNvGraphicFramePr>
            <a:graphicFrameLocks noChangeAspect="1"/>
          </p:cNvGraphicFramePr>
          <p:nvPr/>
        </p:nvGraphicFramePr>
        <p:xfrm>
          <a:off x="-1" y="533400"/>
          <a:ext cx="3451415" cy="1675736"/>
        </p:xfrm>
        <a:graphic>
          <a:graphicData uri="http://schemas.openxmlformats.org/presentationml/2006/ole">
            <p:oleObj spid="_x0000_s20490" name="Document" r:id="rId4" imgW="1602137" imgH="1378960" progId="Word.Document.8">
              <p:embed/>
            </p:oleObj>
          </a:graphicData>
        </a:graphic>
      </p:graphicFrame>
      <p:pic>
        <p:nvPicPr>
          <p:cNvPr id="1027" name="Picture 6" descr="C:\Documents and Settings\Owner\Desktop\250px-1984_Ferrari_308_GTB_qv.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99095" y="533400"/>
            <a:ext cx="4244905"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Text Box 7"/>
          <p:cNvSpPr txBox="1">
            <a:spLocks noChangeArrowheads="1"/>
          </p:cNvSpPr>
          <p:nvPr/>
        </p:nvSpPr>
        <p:spPr bwMode="auto">
          <a:xfrm>
            <a:off x="838200" y="0"/>
            <a:ext cx="758613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800" b="1" dirty="0"/>
              <a:t>Moore’s Law in the Auto Industry?</a:t>
            </a:r>
            <a:endParaRPr lang="en-US" b="1" dirty="0"/>
          </a:p>
        </p:txBody>
      </p:sp>
      <p:sp>
        <p:nvSpPr>
          <p:cNvPr id="1029" name="Text Box 8"/>
          <p:cNvSpPr txBox="1">
            <a:spLocks noChangeArrowheads="1"/>
          </p:cNvSpPr>
          <p:nvPr/>
        </p:nvSpPr>
        <p:spPr bwMode="auto">
          <a:xfrm>
            <a:off x="0" y="5172076"/>
            <a:ext cx="7569200" cy="1757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
              </a:spcBef>
            </a:pPr>
            <a:r>
              <a:rPr lang="en-US" sz="2000" b="1" dirty="0"/>
              <a:t>Product:	Intel QC2X	  Ferrari 430</a:t>
            </a:r>
          </a:p>
          <a:p>
            <a:pPr>
              <a:spcBef>
                <a:spcPct val="5000"/>
              </a:spcBef>
            </a:pPr>
            <a:r>
              <a:rPr lang="en-US" sz="2000" b="1" dirty="0"/>
              <a:t>1st Year:	2008		  2008	</a:t>
            </a:r>
          </a:p>
          <a:p>
            <a:pPr>
              <a:spcBef>
                <a:spcPct val="5000"/>
              </a:spcBef>
            </a:pPr>
            <a:r>
              <a:rPr lang="en-US" sz="2000" b="1" dirty="0"/>
              <a:t>Speed:		3.3 </a:t>
            </a:r>
            <a:r>
              <a:rPr lang="en-US" sz="2000" b="1" dirty="0" err="1"/>
              <a:t>Ghz</a:t>
            </a:r>
            <a:r>
              <a:rPr lang="en-US" sz="2000" b="1" dirty="0"/>
              <a:t> (x4)	  196 mph</a:t>
            </a:r>
          </a:p>
          <a:p>
            <a:pPr>
              <a:spcBef>
                <a:spcPct val="5000"/>
              </a:spcBef>
            </a:pPr>
            <a:r>
              <a:rPr lang="en-US" sz="2000" b="1" dirty="0"/>
              <a:t>Efficiency:	64,000MIPs	  10 mpg</a:t>
            </a:r>
          </a:p>
          <a:p>
            <a:pPr>
              <a:spcBef>
                <a:spcPct val="5000"/>
              </a:spcBef>
            </a:pPr>
            <a:r>
              <a:rPr lang="en-US" sz="2000" b="1" dirty="0"/>
              <a:t>Cost:	     </a:t>
            </a:r>
            <a:r>
              <a:rPr lang="en-US" sz="2000" b="1" dirty="0" smtClean="0"/>
              <a:t>	$300=800trans</a:t>
            </a:r>
            <a:r>
              <a:rPr lang="en-US" sz="2000" b="1" dirty="0"/>
              <a:t>	  $</a:t>
            </a:r>
            <a:r>
              <a:rPr lang="en-US" sz="2000" b="1" dirty="0" smtClean="0"/>
              <a:t>300=300M trans</a:t>
            </a:r>
            <a:endParaRPr lang="en-US" sz="2000" b="1" dirty="0"/>
          </a:p>
        </p:txBody>
      </p:sp>
      <p:pic>
        <p:nvPicPr>
          <p:cNvPr id="1030" name="Picture 9" descr="C:\Documents and Settings\Owner\Desktop\20110602-E.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80791" y="3429000"/>
            <a:ext cx="3963209"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Text Box 10"/>
          <p:cNvSpPr txBox="1">
            <a:spLocks noChangeArrowheads="1"/>
          </p:cNvSpPr>
          <p:nvPr/>
        </p:nvSpPr>
        <p:spPr bwMode="auto">
          <a:xfrm>
            <a:off x="0" y="2133600"/>
            <a:ext cx="8890000" cy="1757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
              </a:spcBef>
            </a:pPr>
            <a:r>
              <a:rPr lang="en-US" sz="2000" b="1" dirty="0"/>
              <a:t>Product:	Intel 8080	  Ferrari 308</a:t>
            </a:r>
          </a:p>
          <a:p>
            <a:pPr>
              <a:spcBef>
                <a:spcPct val="5000"/>
              </a:spcBef>
            </a:pPr>
            <a:r>
              <a:rPr lang="en-US" sz="2000" b="1" dirty="0"/>
              <a:t>1st Year:	1975		  1975</a:t>
            </a:r>
          </a:p>
          <a:p>
            <a:pPr>
              <a:spcBef>
                <a:spcPct val="5000"/>
              </a:spcBef>
            </a:pPr>
            <a:r>
              <a:rPr lang="en-US" sz="2000" b="1" dirty="0"/>
              <a:t>Speed:		2Mhz		  155 mph</a:t>
            </a:r>
          </a:p>
          <a:p>
            <a:pPr>
              <a:spcBef>
                <a:spcPct val="5000"/>
              </a:spcBef>
            </a:pPr>
            <a:r>
              <a:rPr lang="en-US" sz="2000" b="1" dirty="0"/>
              <a:t>Efficiency:	0.64 MIPs	  13 mpg</a:t>
            </a:r>
          </a:p>
          <a:p>
            <a:pPr>
              <a:spcBef>
                <a:spcPct val="5000"/>
              </a:spcBef>
            </a:pPr>
            <a:r>
              <a:rPr lang="en-US" sz="2000" b="1" dirty="0"/>
              <a:t>Cost:	    $300=4,500 trans	  $35,000=1</a:t>
            </a:r>
          </a:p>
        </p:txBody>
      </p:sp>
      <p:pic>
        <p:nvPicPr>
          <p:cNvPr id="1032" name="Picture 11"/>
          <p:cNvPicPr>
            <a:picLocks noChangeAspect="1" noChangeArrowheads="1"/>
          </p:cNvPicPr>
          <p:nvPr/>
        </p:nvPicPr>
        <p:blipFill>
          <a:blip r:embed="rId7" cstate="print">
            <a:extLst>
              <a:ext uri="{28A0092B-C50C-407E-A947-70E740481C1C}">
                <a14:useLocalDpi xmlns:a14="http://schemas.microsoft.com/office/drawing/2010/main" xmlns="" val="0"/>
              </a:ext>
            </a:extLst>
          </a:blip>
          <a:srcRect l="15904" t="2444" r="12022" b="30447"/>
          <a:stretch>
            <a:fillRect/>
          </a:stretch>
        </p:blipFill>
        <p:spPr bwMode="auto">
          <a:xfrm>
            <a:off x="166312" y="3733800"/>
            <a:ext cx="3243638"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p:cNvSpPr txBox="1">
            <a:spLocks noChangeArrowheads="1"/>
          </p:cNvSpPr>
          <p:nvPr/>
        </p:nvSpPr>
        <p:spPr bwMode="auto">
          <a:xfrm>
            <a:off x="6282267" y="5288340"/>
            <a:ext cx="2861733"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solidFill>
                  <a:srgbClr val="CC0000"/>
                </a:solidFill>
              </a:rPr>
              <a:t>(</a:t>
            </a:r>
            <a:r>
              <a:rPr lang="en-US" b="1" u="sng" dirty="0">
                <a:solidFill>
                  <a:srgbClr val="CC0000"/>
                </a:solidFill>
              </a:rPr>
              <a:t>Moore’s Law</a:t>
            </a:r>
            <a:r>
              <a:rPr lang="en-US" b="1" dirty="0">
                <a:solidFill>
                  <a:srgbClr val="CC0000"/>
                </a:solidFill>
              </a:rPr>
              <a:t>)</a:t>
            </a:r>
          </a:p>
          <a:p>
            <a:r>
              <a:rPr lang="en-US" b="1" dirty="0">
                <a:solidFill>
                  <a:srgbClr val="CC0000"/>
                </a:solidFill>
              </a:rPr>
              <a:t>    255,000mph</a:t>
            </a:r>
          </a:p>
          <a:p>
            <a:r>
              <a:rPr lang="en-US" dirty="0"/>
              <a:t>       </a:t>
            </a:r>
            <a:r>
              <a:rPr lang="en-US" b="1" dirty="0">
                <a:solidFill>
                  <a:srgbClr val="CC0000"/>
                </a:solidFill>
              </a:rPr>
              <a:t>1.3M mpg</a:t>
            </a:r>
          </a:p>
          <a:p>
            <a:r>
              <a:rPr lang="en-US" b="1" dirty="0">
                <a:solidFill>
                  <a:srgbClr val="CC0000"/>
                </a:solidFill>
              </a:rPr>
              <a:t>               $0.19</a:t>
            </a:r>
          </a:p>
        </p:txBody>
      </p:sp>
    </p:spTree>
    <p:extLst>
      <p:ext uri="{BB962C8B-B14F-4D97-AF65-F5344CB8AC3E}">
        <p14:creationId xmlns:p14="http://schemas.microsoft.com/office/powerpoint/2010/main" xmlns="" val="110240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31">
                                            <p:txEl>
                                              <p:pRg st="2" end="2"/>
                                            </p:txEl>
                                          </p:spTgt>
                                        </p:tgtEl>
                                        <p:attrNameLst>
                                          <p:attrName>style.visibility</p:attrName>
                                        </p:attrNameLst>
                                      </p:cBhvr>
                                      <p:to>
                                        <p:strVal val="visible"/>
                                      </p:to>
                                    </p:set>
                                    <p:animEffect transition="in" filter="blinds(horizontal)">
                                      <p:cBhvr>
                                        <p:cTn id="7" dur="500"/>
                                        <p:tgtEl>
                                          <p:spTgt spid="103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31">
                                            <p:txEl>
                                              <p:pRg st="3" end="3"/>
                                            </p:txEl>
                                          </p:spTgt>
                                        </p:tgtEl>
                                        <p:attrNameLst>
                                          <p:attrName>style.visibility</p:attrName>
                                        </p:attrNameLst>
                                      </p:cBhvr>
                                      <p:to>
                                        <p:strVal val="visible"/>
                                      </p:to>
                                    </p:set>
                                    <p:animEffect transition="in" filter="blinds(horizontal)">
                                      <p:cBhvr>
                                        <p:cTn id="12" dur="500"/>
                                        <p:tgtEl>
                                          <p:spTgt spid="103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31">
                                            <p:txEl>
                                              <p:pRg st="4" end="4"/>
                                            </p:txEl>
                                          </p:spTgt>
                                        </p:tgtEl>
                                        <p:attrNameLst>
                                          <p:attrName>style.visibility</p:attrName>
                                        </p:attrNameLst>
                                      </p:cBhvr>
                                      <p:to>
                                        <p:strVal val="visible"/>
                                      </p:to>
                                    </p:set>
                                    <p:animEffect transition="in" filter="blinds(horizontal)">
                                      <p:cBhvr>
                                        <p:cTn id="17" dur="500"/>
                                        <p:tgtEl>
                                          <p:spTgt spid="103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blinds(horizontal)">
                                      <p:cBhvr>
                                        <p:cTn id="22" dur="500"/>
                                        <p:tgtEl>
                                          <p:spTgt spid="1032"/>
                                        </p:tgtEl>
                                      </p:cBhvr>
                                    </p:animEffect>
                                  </p:childTnLst>
                                </p:cTn>
                              </p:par>
                              <p:par>
                                <p:cTn id="23" presetID="3" presetClass="entr" presetSubtype="10"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blinds(horizontal)">
                                      <p:cBhvr>
                                        <p:cTn id="25" dur="500"/>
                                        <p:tgtEl>
                                          <p:spTgt spid="1030"/>
                                        </p:tgtEl>
                                      </p:cBhvr>
                                    </p:animEffect>
                                  </p:childTnLst>
                                </p:cTn>
                              </p:par>
                              <p:par>
                                <p:cTn id="26" presetID="3" presetClass="entr" presetSubtype="10" fill="hold" nodeType="withEffect">
                                  <p:stCondLst>
                                    <p:cond delay="0"/>
                                  </p:stCondLst>
                                  <p:childTnLst>
                                    <p:set>
                                      <p:cBhvr>
                                        <p:cTn id="27" dur="1" fill="hold">
                                          <p:stCondLst>
                                            <p:cond delay="0"/>
                                          </p:stCondLst>
                                        </p:cTn>
                                        <p:tgtEl>
                                          <p:spTgt spid="1029">
                                            <p:txEl>
                                              <p:pRg st="0" end="0"/>
                                            </p:txEl>
                                          </p:spTgt>
                                        </p:tgtEl>
                                        <p:attrNameLst>
                                          <p:attrName>style.visibility</p:attrName>
                                        </p:attrNameLst>
                                      </p:cBhvr>
                                      <p:to>
                                        <p:strVal val="visible"/>
                                      </p:to>
                                    </p:set>
                                    <p:animEffect transition="in" filter="blinds(horizontal)">
                                      <p:cBhvr>
                                        <p:cTn id="28" dur="500"/>
                                        <p:tgtEl>
                                          <p:spTgt spid="1029">
                                            <p:txEl>
                                              <p:pRg st="0" end="0"/>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029">
                                            <p:txEl>
                                              <p:pRg st="1" end="1"/>
                                            </p:txEl>
                                          </p:spTgt>
                                        </p:tgtEl>
                                        <p:attrNameLst>
                                          <p:attrName>style.visibility</p:attrName>
                                        </p:attrNameLst>
                                      </p:cBhvr>
                                      <p:to>
                                        <p:strVal val="visible"/>
                                      </p:to>
                                    </p:set>
                                    <p:animEffect transition="in" filter="blinds(horizontal)">
                                      <p:cBhvr>
                                        <p:cTn id="31" dur="500"/>
                                        <p:tgtEl>
                                          <p:spTgt spid="1029">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1029">
                                            <p:txEl>
                                              <p:pRg st="2" end="2"/>
                                            </p:txEl>
                                          </p:spTgt>
                                        </p:tgtEl>
                                        <p:attrNameLst>
                                          <p:attrName>style.visibility</p:attrName>
                                        </p:attrNameLst>
                                      </p:cBhvr>
                                      <p:to>
                                        <p:strVal val="visible"/>
                                      </p:to>
                                    </p:set>
                                    <p:animEffect transition="in" filter="blinds(horizontal)">
                                      <p:cBhvr>
                                        <p:cTn id="36" dur="500"/>
                                        <p:tgtEl>
                                          <p:spTgt spid="1029">
                                            <p:txEl>
                                              <p:pRg st="2" end="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1029">
                                            <p:txEl>
                                              <p:pRg st="3" end="3"/>
                                            </p:txEl>
                                          </p:spTgt>
                                        </p:tgtEl>
                                        <p:attrNameLst>
                                          <p:attrName>style.visibility</p:attrName>
                                        </p:attrNameLst>
                                      </p:cBhvr>
                                      <p:to>
                                        <p:strVal val="visible"/>
                                      </p:to>
                                    </p:set>
                                    <p:animEffect transition="in" filter="blinds(horizontal)">
                                      <p:cBhvr>
                                        <p:cTn id="41" dur="500"/>
                                        <p:tgtEl>
                                          <p:spTgt spid="1029">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1029">
                                            <p:txEl>
                                              <p:pRg st="4" end="4"/>
                                            </p:txEl>
                                          </p:spTgt>
                                        </p:tgtEl>
                                        <p:attrNameLst>
                                          <p:attrName>style.visibility</p:attrName>
                                        </p:attrNameLst>
                                      </p:cBhvr>
                                      <p:to>
                                        <p:strVal val="visible"/>
                                      </p:to>
                                    </p:set>
                                    <p:animEffect transition="in" filter="blinds(horizontal)">
                                      <p:cBhvr>
                                        <p:cTn id="46" dur="500"/>
                                        <p:tgtEl>
                                          <p:spTgt spid="1029">
                                            <p:txEl>
                                              <p:pRg st="4" end="4"/>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1029">
                                            <p:txEl>
                                              <p:pRg st="1" end="1"/>
                                            </p:txEl>
                                          </p:spTgt>
                                        </p:tgtEl>
                                        <p:attrNameLst>
                                          <p:attrName>style.visibility</p:attrName>
                                        </p:attrNameLst>
                                      </p:cBhvr>
                                      <p:to>
                                        <p:strVal val="visible"/>
                                      </p:to>
                                    </p:set>
                                    <p:animEffect transition="in" filter="blinds(horizontal)">
                                      <p:cBhvr>
                                        <p:cTn id="51" dur="500"/>
                                        <p:tgtEl>
                                          <p:spTgt spid="1029">
                                            <p:txEl>
                                              <p:pRg st="1" end="1"/>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nodeType="click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blinds(horizontal)">
                                      <p:cBhvr>
                                        <p:cTn id="56" dur="500"/>
                                        <p:tgtEl>
                                          <p:spTgt spid="10">
                                            <p:txEl>
                                              <p:pRg st="0" end="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10">
                                            <p:txEl>
                                              <p:pRg st="1" end="1"/>
                                            </p:txEl>
                                          </p:spTgt>
                                        </p:tgtEl>
                                        <p:attrNameLst>
                                          <p:attrName>style.visibility</p:attrName>
                                        </p:attrNameLst>
                                      </p:cBhvr>
                                      <p:to>
                                        <p:strVal val="visible"/>
                                      </p:to>
                                    </p:set>
                                    <p:animEffect transition="in" filter="blinds(horizontal)">
                                      <p:cBhvr>
                                        <p:cTn id="61" dur="500"/>
                                        <p:tgtEl>
                                          <p:spTgt spid="10">
                                            <p:txEl>
                                              <p:pRg st="1" end="1"/>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nodeType="clickEffect">
                                  <p:stCondLst>
                                    <p:cond delay="0"/>
                                  </p:stCondLst>
                                  <p:childTnLst>
                                    <p:set>
                                      <p:cBhvr>
                                        <p:cTn id="65" dur="1" fill="hold">
                                          <p:stCondLst>
                                            <p:cond delay="0"/>
                                          </p:stCondLst>
                                        </p:cTn>
                                        <p:tgtEl>
                                          <p:spTgt spid="10">
                                            <p:txEl>
                                              <p:pRg st="2" end="2"/>
                                            </p:txEl>
                                          </p:spTgt>
                                        </p:tgtEl>
                                        <p:attrNameLst>
                                          <p:attrName>style.visibility</p:attrName>
                                        </p:attrNameLst>
                                      </p:cBhvr>
                                      <p:to>
                                        <p:strVal val="visible"/>
                                      </p:to>
                                    </p:set>
                                    <p:animEffect transition="in" filter="blinds(horizontal)">
                                      <p:cBhvr>
                                        <p:cTn id="66" dur="500"/>
                                        <p:tgtEl>
                                          <p:spTgt spid="10">
                                            <p:txEl>
                                              <p:pRg st="2" end="2"/>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nodeType="clickEffect">
                                  <p:stCondLst>
                                    <p:cond delay="0"/>
                                  </p:stCondLst>
                                  <p:childTnLst>
                                    <p:set>
                                      <p:cBhvr>
                                        <p:cTn id="70" dur="1" fill="hold">
                                          <p:stCondLst>
                                            <p:cond delay="0"/>
                                          </p:stCondLst>
                                        </p:cTn>
                                        <p:tgtEl>
                                          <p:spTgt spid="10">
                                            <p:txEl>
                                              <p:pRg st="3" end="3"/>
                                            </p:txEl>
                                          </p:spTgt>
                                        </p:tgtEl>
                                        <p:attrNameLst>
                                          <p:attrName>style.visibility</p:attrName>
                                        </p:attrNameLst>
                                      </p:cBhvr>
                                      <p:to>
                                        <p:strVal val="visible"/>
                                      </p:to>
                                    </p:set>
                                    <p:animEffect transition="in" filter="blinds(horizontal)">
                                      <p:cBhvr>
                                        <p:cTn id="7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06" y="-59377"/>
            <a:ext cx="3570027" cy="685800"/>
          </a:xfrm>
        </p:spPr>
        <p:txBody>
          <a:bodyPr>
            <a:noAutofit/>
          </a:bodyPr>
          <a:lstStyle/>
          <a:p>
            <a:pPr algn="ctr">
              <a:defRPr/>
            </a:pPr>
            <a:r>
              <a:rPr lang="en-US" sz="5000" dirty="0" smtClean="0"/>
              <a:t>Moore’s </a:t>
            </a:r>
            <a:r>
              <a:rPr lang="en-US" sz="5000" dirty="0"/>
              <a:t>Law</a:t>
            </a:r>
          </a:p>
        </p:txBody>
      </p:sp>
      <p:sp>
        <p:nvSpPr>
          <p:cNvPr id="3" name="Subtitle 2"/>
          <p:cNvSpPr>
            <a:spLocks noGrp="1"/>
          </p:cNvSpPr>
          <p:nvPr>
            <p:ph type="subTitle" idx="1"/>
          </p:nvPr>
        </p:nvSpPr>
        <p:spPr>
          <a:xfrm>
            <a:off x="76200" y="5638800"/>
            <a:ext cx="3505200" cy="1219200"/>
          </a:xfrm>
        </p:spPr>
        <p:txBody>
          <a:bodyPr>
            <a:normAutofit fontScale="85000" lnSpcReduction="20000"/>
          </a:bodyPr>
          <a:lstStyle/>
          <a:p>
            <a:pPr algn="ctr"/>
            <a:r>
              <a:rPr lang="en-US" sz="1800" dirty="0" smtClean="0"/>
              <a:t>(4:20)</a:t>
            </a:r>
          </a:p>
          <a:p>
            <a:pPr algn="ctr"/>
            <a:r>
              <a:rPr lang="en-US" sz="3200" dirty="0" smtClean="0">
                <a:hlinkClick r:id="rId3"/>
              </a:rPr>
              <a:t>New </a:t>
            </a:r>
            <a:r>
              <a:rPr lang="en-US" sz="3200" dirty="0">
                <a:hlinkClick r:id="rId3"/>
              </a:rPr>
              <a:t>22 nanometer process </a:t>
            </a:r>
            <a:r>
              <a:rPr lang="en-US" sz="3200" dirty="0" smtClean="0">
                <a:hlinkClick r:id="rId3"/>
              </a:rPr>
              <a:t>Explained</a:t>
            </a:r>
            <a:endParaRPr lang="en-US" sz="3200" dirty="0" smtClean="0">
              <a:hlinkClick r:id="rId4"/>
            </a:endParaRPr>
          </a:p>
          <a:p>
            <a:pPr algn="ctr"/>
            <a:r>
              <a:rPr lang="en-US" sz="800" dirty="0">
                <a:hlinkClick r:id="rId3"/>
              </a:rPr>
              <a:t>http://</a:t>
            </a:r>
            <a:r>
              <a:rPr lang="en-US" sz="800" dirty="0" smtClean="0">
                <a:hlinkClick r:id="rId3"/>
              </a:rPr>
              <a:t>www.youtube.com/watch?v=YIkMaQJSyP8&amp;feature=player_embedded</a:t>
            </a:r>
            <a:r>
              <a:rPr lang="en-US" sz="800" dirty="0" smtClean="0"/>
              <a:t> </a:t>
            </a:r>
            <a:endParaRPr lang="en-US" sz="800" dirty="0"/>
          </a:p>
        </p:txBody>
      </p:sp>
      <p:pic>
        <p:nvPicPr>
          <p:cNvPr id="2150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77970" y="0"/>
            <a:ext cx="546603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9214" y="533400"/>
            <a:ext cx="3733800" cy="5170646"/>
          </a:xfrm>
          <a:prstGeom prst="rect">
            <a:avLst/>
          </a:prstGeom>
        </p:spPr>
        <p:txBody>
          <a:bodyPr wrap="square">
            <a:spAutoFit/>
          </a:bodyPr>
          <a:lstStyle/>
          <a:p>
            <a:pPr algn="ctr"/>
            <a:r>
              <a:rPr lang="en-US" sz="3200" dirty="0">
                <a:solidFill>
                  <a:srgbClr val="FFC000"/>
                </a:solidFill>
              </a:rPr>
              <a:t>2011</a:t>
            </a:r>
            <a:r>
              <a:rPr lang="en-US" sz="2000" dirty="0">
                <a:solidFill>
                  <a:srgbClr val="FFC000"/>
                </a:solidFill>
              </a:rPr>
              <a:t> - 22 nm </a:t>
            </a:r>
            <a:endParaRPr lang="en-US" sz="2000" dirty="0" smtClean="0">
              <a:solidFill>
                <a:srgbClr val="FFC000"/>
              </a:solidFill>
            </a:endParaRPr>
          </a:p>
          <a:p>
            <a:pPr algn="ctr"/>
            <a:r>
              <a:rPr lang="en-US" sz="1400" dirty="0" smtClean="0">
                <a:solidFill>
                  <a:srgbClr val="FFC000"/>
                </a:solidFill>
              </a:rPr>
              <a:t>Intel </a:t>
            </a:r>
            <a:r>
              <a:rPr lang="en-US" sz="1400" dirty="0">
                <a:solidFill>
                  <a:srgbClr val="FFC000"/>
                </a:solidFill>
              </a:rPr>
              <a:t>unveiled a new </a:t>
            </a:r>
            <a:r>
              <a:rPr lang="en-US" sz="1400" b="1" dirty="0" smtClean="0">
                <a:solidFill>
                  <a:srgbClr val="FFC000"/>
                </a:solidFill>
              </a:rPr>
              <a:t>22 nm </a:t>
            </a:r>
            <a:r>
              <a:rPr lang="en-US" sz="1400" dirty="0" smtClean="0">
                <a:solidFill>
                  <a:srgbClr val="FFC000"/>
                </a:solidFill>
              </a:rPr>
              <a:t>(nanometer) process microprocessor , </a:t>
            </a:r>
            <a:r>
              <a:rPr lang="en-US" sz="1400" dirty="0">
                <a:solidFill>
                  <a:srgbClr val="FFC000"/>
                </a:solidFill>
              </a:rPr>
              <a:t>this is the first high-volume chip to use 3-D transistors, and packs almost 3 billion of them onto a single circuit</a:t>
            </a:r>
            <a:r>
              <a:rPr lang="en-US" sz="1400" dirty="0" smtClean="0">
                <a:solidFill>
                  <a:srgbClr val="FFC000"/>
                </a:solidFill>
              </a:rPr>
              <a:t>.  </a:t>
            </a:r>
            <a:r>
              <a:rPr lang="en-US" sz="1400" dirty="0">
                <a:solidFill>
                  <a:srgbClr val="FFC000"/>
                </a:solidFill>
              </a:rPr>
              <a:t>They operate at much lower voltage and lower leakage, providing an unprecedented combination of improved performance and energy efficiency. Dramatic innovations across a range of electronics - from computers to mobile phones, household appliances and medical devices - will now be possible. </a:t>
            </a:r>
            <a:endParaRPr lang="en-US" sz="1400" dirty="0" smtClean="0">
              <a:solidFill>
                <a:srgbClr val="FFC000"/>
              </a:solidFill>
            </a:endParaRPr>
          </a:p>
          <a:p>
            <a:pPr algn="ctr"/>
            <a:r>
              <a:rPr lang="en-US" sz="3200" dirty="0">
                <a:solidFill>
                  <a:srgbClr val="FFC000"/>
                </a:solidFill>
              </a:rPr>
              <a:t>2013 </a:t>
            </a:r>
            <a:r>
              <a:rPr lang="en-US" sz="2000" dirty="0">
                <a:solidFill>
                  <a:srgbClr val="FFC000"/>
                </a:solidFill>
              </a:rPr>
              <a:t>- </a:t>
            </a:r>
            <a:r>
              <a:rPr lang="en-US" sz="2000" dirty="0" smtClean="0">
                <a:solidFill>
                  <a:srgbClr val="FFC000"/>
                </a:solidFill>
              </a:rPr>
              <a:t>14 </a:t>
            </a:r>
            <a:r>
              <a:rPr lang="en-US" sz="2000" dirty="0">
                <a:solidFill>
                  <a:srgbClr val="FFC000"/>
                </a:solidFill>
              </a:rPr>
              <a:t>nm </a:t>
            </a:r>
          </a:p>
          <a:p>
            <a:pPr algn="ctr"/>
            <a:r>
              <a:rPr lang="en-US" sz="1400" dirty="0" smtClean="0">
                <a:solidFill>
                  <a:srgbClr val="FFC000"/>
                </a:solidFill>
              </a:rPr>
              <a:t>Even </a:t>
            </a:r>
            <a:r>
              <a:rPr lang="en-US" sz="1400" dirty="0">
                <a:solidFill>
                  <a:srgbClr val="FFC000"/>
                </a:solidFill>
              </a:rPr>
              <a:t>smaller and denser chips based on a 14nm process are being </a:t>
            </a:r>
            <a:r>
              <a:rPr lang="en-US" sz="1400" dirty="0" smtClean="0">
                <a:solidFill>
                  <a:srgbClr val="FFC000"/>
                </a:solidFill>
              </a:rPr>
              <a:t>planned.</a:t>
            </a:r>
          </a:p>
          <a:p>
            <a:pPr algn="ctr"/>
            <a:r>
              <a:rPr lang="en-US" sz="3200" dirty="0" smtClean="0">
                <a:solidFill>
                  <a:srgbClr val="FFC000"/>
                </a:solidFill>
              </a:rPr>
              <a:t>2020</a:t>
            </a:r>
            <a:r>
              <a:rPr lang="en-US" sz="2000" dirty="0" smtClean="0">
                <a:solidFill>
                  <a:srgbClr val="FFC000"/>
                </a:solidFill>
              </a:rPr>
              <a:t> - 4 </a:t>
            </a:r>
            <a:r>
              <a:rPr lang="en-US" sz="2000" dirty="0">
                <a:solidFill>
                  <a:srgbClr val="FFC000"/>
                </a:solidFill>
              </a:rPr>
              <a:t>nm </a:t>
            </a:r>
          </a:p>
          <a:p>
            <a:pPr algn="ctr"/>
            <a:r>
              <a:rPr lang="en-US" sz="1400" dirty="0" smtClean="0">
                <a:solidFill>
                  <a:srgbClr val="FFC000"/>
                </a:solidFill>
              </a:rPr>
              <a:t>The </a:t>
            </a:r>
            <a:r>
              <a:rPr lang="en-US" sz="1400" dirty="0">
                <a:solidFill>
                  <a:srgbClr val="FFC000"/>
                </a:solidFill>
              </a:rPr>
              <a:t>company's long-term roadmap includes sizes down to 4nm in the early 2020s - close to the size of individual atoms. </a:t>
            </a:r>
          </a:p>
        </p:txBody>
      </p:sp>
    </p:spTree>
    <p:extLst>
      <p:ext uri="{BB962C8B-B14F-4D97-AF65-F5344CB8AC3E}">
        <p14:creationId xmlns:p14="http://schemas.microsoft.com/office/powerpoint/2010/main" xmlns="" val="845159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152400"/>
            <a:ext cx="5410200" cy="685800"/>
          </a:xfrm>
        </p:spPr>
        <p:txBody>
          <a:bodyPr>
            <a:noAutofit/>
          </a:bodyPr>
          <a:lstStyle/>
          <a:p>
            <a:pPr algn="ctr">
              <a:defRPr/>
            </a:pPr>
            <a:r>
              <a:rPr lang="en-US" sz="5000" dirty="0"/>
              <a:t>Micro-SD cards</a:t>
            </a:r>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86200" y="1021081"/>
            <a:ext cx="8237588" cy="58369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0" y="0"/>
            <a:ext cx="3886200" cy="7232749"/>
          </a:xfrm>
          <a:prstGeom prst="rect">
            <a:avLst/>
          </a:prstGeom>
        </p:spPr>
        <p:txBody>
          <a:bodyPr wrap="square">
            <a:spAutoFit/>
          </a:bodyPr>
          <a:lstStyle/>
          <a:p>
            <a:pPr algn="ctr"/>
            <a:endParaRPr lang="en-US" dirty="0">
              <a:solidFill>
                <a:srgbClr val="FFC000"/>
              </a:solidFill>
            </a:endParaRPr>
          </a:p>
          <a:p>
            <a:pPr algn="ctr"/>
            <a:r>
              <a:rPr lang="en-US" sz="3200" dirty="0" smtClean="0">
                <a:solidFill>
                  <a:srgbClr val="FFC000"/>
                </a:solidFill>
              </a:rPr>
              <a:t>2010 = </a:t>
            </a:r>
            <a:r>
              <a:rPr lang="en-US" sz="2800" dirty="0" smtClean="0">
                <a:solidFill>
                  <a:srgbClr val="FFC000"/>
                </a:solidFill>
              </a:rPr>
              <a:t>32 </a:t>
            </a:r>
            <a:r>
              <a:rPr lang="en-US" sz="2000" b="1" dirty="0" smtClean="0">
                <a:solidFill>
                  <a:srgbClr val="FFC000"/>
                </a:solidFill>
              </a:rPr>
              <a:t>GB</a:t>
            </a:r>
            <a:endParaRPr lang="en-US" sz="2000" b="1" dirty="0">
              <a:solidFill>
                <a:srgbClr val="FFC000"/>
              </a:solidFill>
            </a:endParaRPr>
          </a:p>
          <a:p>
            <a:pPr algn="ctr"/>
            <a:r>
              <a:rPr lang="en-US" sz="1400" dirty="0" smtClean="0">
                <a:solidFill>
                  <a:srgbClr val="FFC000"/>
                </a:solidFill>
              </a:rPr>
              <a:t>it </a:t>
            </a:r>
            <a:r>
              <a:rPr lang="en-US" sz="1400" dirty="0">
                <a:solidFill>
                  <a:srgbClr val="FFC000"/>
                </a:solidFill>
              </a:rPr>
              <a:t>is possible to store 32 GB of data on a device measuring 11 x 15 mm, weighing 0.5 grams and costing under $100</a:t>
            </a:r>
            <a:r>
              <a:rPr lang="en-US" sz="1400" dirty="0" smtClean="0">
                <a:solidFill>
                  <a:srgbClr val="FFC000"/>
                </a:solidFill>
              </a:rPr>
              <a:t>.  To </a:t>
            </a:r>
            <a:r>
              <a:rPr lang="en-US" sz="1400" dirty="0">
                <a:solidFill>
                  <a:srgbClr val="FFC000"/>
                </a:solidFill>
              </a:rPr>
              <a:t>put this in context: this is over 3 million times lighter and over 10,000 times cheaper than an </a:t>
            </a:r>
            <a:r>
              <a:rPr lang="en-US" sz="1400" dirty="0" smtClean="0">
                <a:solidFill>
                  <a:srgbClr val="FFC000"/>
                </a:solidFill>
              </a:rPr>
              <a:t>equivalent device </a:t>
            </a:r>
            <a:r>
              <a:rPr lang="en-US" sz="1400" dirty="0">
                <a:solidFill>
                  <a:srgbClr val="FFC000"/>
                </a:solidFill>
              </a:rPr>
              <a:t>of 30 years ago</a:t>
            </a:r>
            <a:r>
              <a:rPr lang="en-US" sz="1400" dirty="0" smtClean="0">
                <a:solidFill>
                  <a:srgbClr val="FFC000"/>
                </a:solidFill>
              </a:rPr>
              <a:t>.</a:t>
            </a:r>
          </a:p>
          <a:p>
            <a:pPr algn="ctr"/>
            <a:endParaRPr lang="en-US" sz="1100" dirty="0">
              <a:solidFill>
                <a:srgbClr val="FFC000"/>
              </a:solidFill>
            </a:endParaRPr>
          </a:p>
          <a:p>
            <a:pPr lvl="0" algn="ctr"/>
            <a:r>
              <a:rPr lang="en-US" sz="3200" dirty="0">
                <a:solidFill>
                  <a:srgbClr val="FFC000"/>
                </a:solidFill>
              </a:rPr>
              <a:t>2011 </a:t>
            </a:r>
            <a:r>
              <a:rPr lang="en-US" sz="3200" dirty="0" smtClean="0">
                <a:solidFill>
                  <a:srgbClr val="FFC000"/>
                </a:solidFill>
              </a:rPr>
              <a:t>= </a:t>
            </a:r>
            <a:r>
              <a:rPr lang="en-US" sz="2800" dirty="0" smtClean="0">
                <a:solidFill>
                  <a:srgbClr val="FFC000"/>
                </a:solidFill>
              </a:rPr>
              <a:t>128 </a:t>
            </a:r>
            <a:r>
              <a:rPr lang="en-US" sz="2000" b="1" dirty="0" smtClean="0">
                <a:solidFill>
                  <a:srgbClr val="FFC000"/>
                </a:solidFill>
              </a:rPr>
              <a:t>GB</a:t>
            </a:r>
          </a:p>
          <a:p>
            <a:pPr lvl="0" algn="ctr"/>
            <a:endParaRPr lang="en-US" sz="600" b="1" dirty="0">
              <a:solidFill>
                <a:srgbClr val="FFC000"/>
              </a:solidFill>
            </a:endParaRPr>
          </a:p>
          <a:p>
            <a:pPr algn="ctr"/>
            <a:r>
              <a:rPr lang="en-US" dirty="0">
                <a:solidFill>
                  <a:srgbClr val="FFC000"/>
                </a:solidFill>
              </a:rPr>
              <a:t>The memory capacity of the human brain has been estimated at between one and ten terabytes, with a most likely value of </a:t>
            </a:r>
            <a:r>
              <a:rPr lang="en-US" dirty="0" smtClean="0">
                <a:solidFill>
                  <a:srgbClr val="FFC000"/>
                </a:solidFill>
              </a:rPr>
              <a:t>3 </a:t>
            </a:r>
            <a:r>
              <a:rPr lang="en-US" sz="1400" b="1" dirty="0" smtClean="0">
                <a:solidFill>
                  <a:srgbClr val="FFC000"/>
                </a:solidFill>
              </a:rPr>
              <a:t>TB</a:t>
            </a:r>
            <a:r>
              <a:rPr lang="en-US" dirty="0" smtClean="0">
                <a:solidFill>
                  <a:srgbClr val="FFC000"/>
                </a:solidFill>
              </a:rPr>
              <a:t> (terabytes). </a:t>
            </a:r>
          </a:p>
          <a:p>
            <a:pPr lvl="0" algn="ctr"/>
            <a:endParaRPr lang="en-US" sz="1100" dirty="0">
              <a:solidFill>
                <a:srgbClr val="FFC000"/>
              </a:solidFill>
            </a:endParaRPr>
          </a:p>
          <a:p>
            <a:pPr lvl="0" algn="ctr"/>
            <a:r>
              <a:rPr lang="en-US" sz="3200" dirty="0" smtClean="0">
                <a:solidFill>
                  <a:srgbClr val="FFC000"/>
                </a:solidFill>
              </a:rPr>
              <a:t>2030 = </a:t>
            </a:r>
            <a:r>
              <a:rPr lang="en-US" sz="2800" dirty="0" smtClean="0">
                <a:solidFill>
                  <a:srgbClr val="FFC000"/>
                </a:solidFill>
              </a:rPr>
              <a:t>20,000 brains</a:t>
            </a:r>
            <a:endParaRPr lang="en-US" sz="2000" b="1" dirty="0">
              <a:solidFill>
                <a:srgbClr val="FFC000"/>
              </a:solidFill>
            </a:endParaRPr>
          </a:p>
          <a:p>
            <a:pPr lvl="0" algn="ctr"/>
            <a:endParaRPr lang="en-US" sz="1100" dirty="0">
              <a:solidFill>
                <a:srgbClr val="FFC000"/>
              </a:solidFill>
            </a:endParaRPr>
          </a:p>
          <a:p>
            <a:pPr lvl="0" algn="ctr"/>
            <a:r>
              <a:rPr lang="en-US" sz="3200" dirty="0" smtClean="0">
                <a:solidFill>
                  <a:srgbClr val="FFC000"/>
                </a:solidFill>
              </a:rPr>
              <a:t>2043 </a:t>
            </a:r>
            <a:r>
              <a:rPr lang="en-US" sz="3200" dirty="0">
                <a:solidFill>
                  <a:srgbClr val="FFC000"/>
                </a:solidFill>
              </a:rPr>
              <a:t>= </a:t>
            </a:r>
            <a:r>
              <a:rPr lang="en-US" sz="2800" dirty="0" smtClean="0">
                <a:solidFill>
                  <a:srgbClr val="FFC000"/>
                </a:solidFill>
              </a:rPr>
              <a:t>500 Billion GB</a:t>
            </a:r>
            <a:endParaRPr lang="en-US" sz="2000" b="1" dirty="0">
              <a:solidFill>
                <a:srgbClr val="FFC000"/>
              </a:solidFill>
            </a:endParaRPr>
          </a:p>
          <a:p>
            <a:pPr lvl="0" algn="ctr"/>
            <a:endParaRPr lang="en-US" sz="1100" dirty="0">
              <a:solidFill>
                <a:srgbClr val="FFC000"/>
              </a:solidFill>
            </a:endParaRPr>
          </a:p>
          <a:p>
            <a:pPr lvl="0" algn="ctr"/>
            <a:r>
              <a:rPr lang="en-US" sz="3200" dirty="0" smtClean="0">
                <a:solidFill>
                  <a:srgbClr val="FFC000"/>
                </a:solidFill>
              </a:rPr>
              <a:t>2050 </a:t>
            </a:r>
            <a:r>
              <a:rPr lang="en-US" sz="3200" dirty="0">
                <a:solidFill>
                  <a:srgbClr val="FFC000"/>
                </a:solidFill>
              </a:rPr>
              <a:t>= </a:t>
            </a:r>
            <a:r>
              <a:rPr lang="en-US" sz="2800" dirty="0" smtClean="0">
                <a:solidFill>
                  <a:srgbClr val="FFC000"/>
                </a:solidFill>
              </a:rPr>
              <a:t>3x the brain capacity of the entire world!</a:t>
            </a:r>
            <a:endParaRPr lang="en-US" sz="2000" b="1" dirty="0">
              <a:solidFill>
                <a:srgbClr val="FFC000"/>
              </a:solidFill>
            </a:endParaRPr>
          </a:p>
          <a:p>
            <a:pPr lvl="0" algn="ctr"/>
            <a:endParaRPr lang="en-US" sz="600" b="1" dirty="0">
              <a:solidFill>
                <a:srgbClr val="FFC000"/>
              </a:solidFill>
            </a:endParaRPr>
          </a:p>
          <a:p>
            <a:pPr algn="ctr"/>
            <a:endParaRPr lang="en-US" dirty="0">
              <a:solidFill>
                <a:srgbClr val="FFC000"/>
              </a:solidFill>
            </a:endParaRPr>
          </a:p>
        </p:txBody>
      </p:sp>
      <p:pic>
        <p:nvPicPr>
          <p:cNvPr id="2253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86200" y="2744527"/>
            <a:ext cx="1809750"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81718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fontScale="92500" lnSpcReduction="20000"/>
          </a:bodyPr>
          <a:lstStyle/>
          <a:p>
            <a:pPr marL="0" indent="0">
              <a:buNone/>
            </a:pPr>
            <a:endParaRPr lang="en-US" b="1" dirty="0">
              <a:hlinkClick r:id="rId3"/>
            </a:endParaRPr>
          </a:p>
          <a:p>
            <a:r>
              <a:rPr lang="en-US" b="1" dirty="0">
                <a:hlinkClick r:id="rId4"/>
              </a:rPr>
              <a:t>Wanted: Moore's Law for Another 40 </a:t>
            </a:r>
            <a:r>
              <a:rPr lang="en-US" b="1" dirty="0" smtClean="0">
                <a:hlinkClick r:id="rId4"/>
              </a:rPr>
              <a:t>Years</a:t>
            </a:r>
            <a:r>
              <a:rPr lang="en-US" b="1" dirty="0" smtClean="0"/>
              <a:t> (1:26)</a:t>
            </a:r>
          </a:p>
          <a:p>
            <a:endParaRPr lang="en-US" b="1" dirty="0"/>
          </a:p>
          <a:p>
            <a:r>
              <a:rPr lang="en-US" b="1" dirty="0">
                <a:hlinkClick r:id="rId5"/>
              </a:rPr>
              <a:t>Powers of Smaller</a:t>
            </a:r>
            <a:r>
              <a:rPr lang="en-US" b="1" dirty="0"/>
              <a:t> </a:t>
            </a:r>
            <a:r>
              <a:rPr lang="en-US" b="1" dirty="0" smtClean="0"/>
              <a:t> (2:03)</a:t>
            </a:r>
          </a:p>
          <a:p>
            <a:endParaRPr lang="en-US" b="1" dirty="0" smtClean="0">
              <a:hlinkClick r:id="rId3"/>
            </a:endParaRPr>
          </a:p>
          <a:p>
            <a:r>
              <a:rPr lang="en-US" b="1" dirty="0">
                <a:hlinkClick r:id="rId6"/>
              </a:rPr>
              <a:t>45nm...What Does It Mean?</a:t>
            </a:r>
            <a:r>
              <a:rPr lang="en-US" b="1" dirty="0"/>
              <a:t>  (2:36)</a:t>
            </a:r>
          </a:p>
          <a:p>
            <a:endParaRPr lang="en-US" b="1" dirty="0">
              <a:hlinkClick r:id="rId3"/>
            </a:endParaRPr>
          </a:p>
          <a:p>
            <a:r>
              <a:rPr lang="en-US" b="1" dirty="0" smtClean="0">
                <a:hlinkClick r:id="rId3"/>
              </a:rPr>
              <a:t>Sand to Silicon - the Making of a Chip</a:t>
            </a:r>
            <a:r>
              <a:rPr lang="en-US" b="1" dirty="0" smtClean="0"/>
              <a:t> (2:11</a:t>
            </a:r>
            <a:r>
              <a:rPr lang="en-US" b="1" dirty="0" smtClean="0"/>
              <a:t>)</a:t>
            </a:r>
          </a:p>
          <a:p>
            <a:endParaRPr lang="en-US" b="1" dirty="0" smtClean="0"/>
          </a:p>
          <a:p>
            <a:r>
              <a:rPr lang="en-US" dirty="0" smtClean="0"/>
              <a:t>The Making of a Chip with 22nm/3D Transistors (2:42</a:t>
            </a:r>
            <a:r>
              <a:rPr lang="en-US" dirty="0" smtClean="0"/>
              <a:t>) </a:t>
            </a:r>
            <a:r>
              <a:rPr lang="en-US" sz="1700" dirty="0" smtClean="0">
                <a:hlinkClick r:id="rId7"/>
              </a:rPr>
              <a:t>http</a:t>
            </a:r>
            <a:r>
              <a:rPr lang="en-US" sz="1700" dirty="0" smtClean="0">
                <a:hlinkClick r:id="rId7"/>
              </a:rPr>
              <a:t>://</a:t>
            </a:r>
            <a:r>
              <a:rPr lang="en-US" sz="1700" dirty="0" smtClean="0">
                <a:hlinkClick r:id="rId7"/>
              </a:rPr>
              <a:t>www.youtube.com/watch?feature=player_detailpage&amp;v=d9SWNLZvA8g</a:t>
            </a:r>
            <a:endParaRPr lang="en-US" sz="1700" dirty="0" smtClean="0"/>
          </a:p>
          <a:p>
            <a:pPr>
              <a:buNone/>
            </a:pPr>
            <a:endParaRPr lang="en-US" sz="1700" dirty="0" smtClean="0"/>
          </a:p>
          <a:p>
            <a:r>
              <a:rPr lang="en-US" dirty="0" smtClean="0"/>
              <a:t> </a:t>
            </a:r>
            <a:r>
              <a:rPr lang="en-US" dirty="0" smtClean="0"/>
              <a:t>The Power of Small - 3rd Generation Intel® Core</a:t>
            </a:r>
            <a:r>
              <a:rPr lang="en-US" dirty="0" smtClean="0"/>
              <a:t>™ (6:08)</a:t>
            </a:r>
          </a:p>
          <a:p>
            <a:pPr marL="625475" indent="-273050">
              <a:buNone/>
            </a:pPr>
            <a:r>
              <a:rPr lang="en-US" sz="1900" dirty="0" smtClean="0">
                <a:hlinkClick r:id="rId8"/>
              </a:rPr>
              <a:t>http</a:t>
            </a:r>
            <a:r>
              <a:rPr lang="en-US" sz="1900" dirty="0" smtClean="0">
                <a:hlinkClick r:id="rId8"/>
              </a:rPr>
              <a:t>://</a:t>
            </a:r>
            <a:r>
              <a:rPr lang="en-US" sz="1900" dirty="0" smtClean="0">
                <a:hlinkClick r:id="rId8"/>
              </a:rPr>
              <a:t>www.youtube.com/watch?feature=player_detailpage&amp;v=kJzf7jRqsAw</a:t>
            </a:r>
            <a:r>
              <a:rPr lang="en-US" sz="1900" dirty="0" smtClean="0"/>
              <a:t> </a:t>
            </a:r>
            <a:endParaRPr lang="en-US" sz="1900" dirty="0" smtClean="0"/>
          </a:p>
          <a:p>
            <a:endParaRPr lang="en-US" dirty="0" smtClean="0"/>
          </a:p>
          <a:p>
            <a:endParaRPr lang="en-US" dirty="0"/>
          </a:p>
        </p:txBody>
      </p:sp>
      <p:sp>
        <p:nvSpPr>
          <p:cNvPr id="4" name="Title 1"/>
          <p:cNvSpPr>
            <a:spLocks noGrp="1"/>
          </p:cNvSpPr>
          <p:nvPr>
            <p:ph type="title"/>
          </p:nvPr>
        </p:nvSpPr>
        <p:spPr>
          <a:xfrm>
            <a:off x="533400" y="304800"/>
            <a:ext cx="8229600" cy="1143000"/>
          </a:xfrm>
        </p:spPr>
        <p:txBody>
          <a:bodyPr>
            <a:noAutofit/>
          </a:bodyPr>
          <a:lstStyle/>
          <a:p>
            <a:pPr algn="ctr">
              <a:defRPr/>
            </a:pPr>
            <a:r>
              <a:rPr lang="en-US" b="1" dirty="0" smtClean="0">
                <a:solidFill>
                  <a:srgbClr val="0BD0D9">
                    <a:tint val="90000"/>
                    <a:satMod val="120000"/>
                  </a:srgbClr>
                </a:solidFill>
                <a:effectLst>
                  <a:outerShdw blurRad="38100" dist="25400" dir="5400000" algn="tl" rotWithShape="0">
                    <a:srgbClr val="000000">
                      <a:alpha val="43000"/>
                    </a:srgbClr>
                  </a:outerShdw>
                </a:effectLst>
              </a:rPr>
              <a:t>Moore’s Law Videos</a:t>
            </a:r>
            <a:endParaRPr lang="en-US" sz="5000" dirty="0"/>
          </a:p>
        </p:txBody>
      </p:sp>
    </p:spTree>
    <p:extLst>
      <p:ext uri="{BB962C8B-B14F-4D97-AF65-F5344CB8AC3E}">
        <p14:creationId xmlns:p14="http://schemas.microsoft.com/office/powerpoint/2010/main" xmlns="" val="186519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pPr algn="ctr"/>
            <a:r>
              <a:rPr lang="en-US" b="1" dirty="0">
                <a:solidFill>
                  <a:srgbClr val="0BD0D9">
                    <a:tint val="90000"/>
                    <a:satMod val="120000"/>
                  </a:srgbClr>
                </a:solidFill>
                <a:effectLst>
                  <a:outerShdw blurRad="38100" dist="25400" dir="5400000" algn="tl" rotWithShape="0">
                    <a:srgbClr val="000000">
                      <a:alpha val="43000"/>
                    </a:srgbClr>
                  </a:outerShdw>
                </a:effectLst>
              </a:rPr>
              <a:t>Moore’s Law </a:t>
            </a:r>
            <a:r>
              <a:rPr lang="en-US" b="1" dirty="0" smtClean="0">
                <a:solidFill>
                  <a:srgbClr val="0BD0D9">
                    <a:tint val="90000"/>
                    <a:satMod val="120000"/>
                  </a:srgbClr>
                </a:solidFill>
                <a:effectLst>
                  <a:outerShdw blurRad="38100" dist="25400" dir="5400000" algn="tl" rotWithShape="0">
                    <a:srgbClr val="000000">
                      <a:alpha val="43000"/>
                    </a:srgbClr>
                  </a:outerShdw>
                </a:effectLst>
              </a:rPr>
              <a:t>- Extras</a:t>
            </a:r>
            <a:endParaRPr lang="en-US" dirty="0"/>
          </a:p>
        </p:txBody>
      </p:sp>
      <p:sp>
        <p:nvSpPr>
          <p:cNvPr id="3" name="Content Placeholder 2"/>
          <p:cNvSpPr>
            <a:spLocks noGrp="1"/>
          </p:cNvSpPr>
          <p:nvPr>
            <p:ph idx="1"/>
          </p:nvPr>
        </p:nvSpPr>
        <p:spPr/>
        <p:txBody>
          <a:bodyPr/>
          <a:lstStyle/>
          <a:p>
            <a:r>
              <a:rPr lang="en-US" b="1" dirty="0">
                <a:solidFill>
                  <a:srgbClr val="000000"/>
                </a:solidFill>
                <a:hlinkClick r:id="rId3"/>
              </a:rPr>
              <a:t>Scale of the Universe: </a:t>
            </a:r>
            <a:r>
              <a:rPr lang="en-US" b="1" dirty="0" smtClean="0">
                <a:solidFill>
                  <a:srgbClr val="000000"/>
                </a:solidFill>
                <a:hlinkClick r:id="rId3"/>
              </a:rPr>
              <a:t>Interactive </a:t>
            </a:r>
            <a:endParaRPr lang="en-US" b="1" dirty="0" smtClean="0">
              <a:solidFill>
                <a:srgbClr val="000000"/>
              </a:solidFill>
            </a:endParaRPr>
          </a:p>
          <a:p>
            <a:endParaRPr lang="en-US" b="1" dirty="0">
              <a:solidFill>
                <a:srgbClr val="000000"/>
              </a:solidFill>
            </a:endParaRPr>
          </a:p>
          <a:p>
            <a:r>
              <a:rPr lang="en-US" b="1" dirty="0">
                <a:solidFill>
                  <a:srgbClr val="000000"/>
                </a:solidFill>
                <a:hlinkClick r:id="rId4"/>
              </a:rPr>
              <a:t>Wright's Law Edges Out Moore's Law in Predicting Technology Development </a:t>
            </a:r>
            <a:endParaRPr lang="en-US" dirty="0"/>
          </a:p>
        </p:txBody>
      </p:sp>
    </p:spTree>
    <p:extLst>
      <p:ext uri="{BB962C8B-B14F-4D97-AF65-F5344CB8AC3E}">
        <p14:creationId xmlns:p14="http://schemas.microsoft.com/office/powerpoint/2010/main" xmlns="" val="3397337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pPr algn="ctr"/>
            <a:r>
              <a:rPr lang="en-US" dirty="0" smtClean="0"/>
              <a:t>Introduction </a:t>
            </a:r>
            <a:r>
              <a:rPr lang="en-US" dirty="0"/>
              <a:t>to </a:t>
            </a:r>
            <a:r>
              <a:rPr lang="en-US" dirty="0" smtClean="0"/>
              <a:t>Computers</a:t>
            </a:r>
            <a:br>
              <a:rPr lang="en-US" dirty="0" smtClean="0"/>
            </a:br>
            <a:r>
              <a:rPr lang="en-US" dirty="0" smtClean="0"/>
              <a:t>Review</a:t>
            </a:r>
            <a:endParaRPr lang="en-US" dirty="0"/>
          </a:p>
        </p:txBody>
      </p:sp>
      <p:sp>
        <p:nvSpPr>
          <p:cNvPr id="3" name="Content Placeholder 2"/>
          <p:cNvSpPr>
            <a:spLocks noGrp="1"/>
          </p:cNvSpPr>
          <p:nvPr>
            <p:ph idx="1"/>
          </p:nvPr>
        </p:nvSpPr>
        <p:spPr>
          <a:xfrm>
            <a:off x="457200" y="2286000"/>
            <a:ext cx="8229600" cy="4038600"/>
          </a:xfrm>
        </p:spPr>
        <p:txBody>
          <a:bodyPr/>
          <a:lstStyle/>
          <a:p>
            <a:pPr algn="ctr"/>
            <a:r>
              <a:rPr lang="en-US" dirty="0" smtClean="0">
                <a:hlinkClick r:id="rId3"/>
              </a:rPr>
              <a:t>Jeopardy</a:t>
            </a:r>
            <a:endParaRPr lang="en-US" dirty="0"/>
          </a:p>
        </p:txBody>
      </p:sp>
    </p:spTree>
    <p:extLst>
      <p:ext uri="{BB962C8B-B14F-4D97-AF65-F5344CB8AC3E}">
        <p14:creationId xmlns:p14="http://schemas.microsoft.com/office/powerpoint/2010/main" xmlns="" val="41634162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52401" y="43856"/>
            <a:ext cx="8839200" cy="66218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115000"/>
              </a:lnSpc>
            </a:pPr>
            <a:r>
              <a:rPr lang="en-US" sz="2400" b="1" dirty="0" smtClean="0">
                <a:solidFill>
                  <a:prstClr val="black"/>
                </a:solidFill>
                <a:latin typeface="Times New Roman" pitchFamily="18" charset="0"/>
                <a:ea typeface="Calibri"/>
                <a:cs typeface="Times New Roman" pitchFamily="18" charset="0"/>
              </a:rPr>
              <a:t>Moore’s Law Worksheet </a:t>
            </a:r>
            <a:endParaRPr lang="en-US" sz="2400" dirty="0">
              <a:solidFill>
                <a:prstClr val="black"/>
              </a:solidFill>
              <a:latin typeface="Times New Roman" pitchFamily="18" charset="0"/>
              <a:ea typeface="Calibri"/>
              <a:cs typeface="Times New Roman" pitchFamily="18" charset="0"/>
            </a:endParaRPr>
          </a:p>
          <a:p>
            <a:pPr algn="ctr">
              <a:lnSpc>
                <a:spcPct val="115000"/>
              </a:lnSpc>
            </a:pPr>
            <a:r>
              <a:rPr lang="en-US" sz="800" b="1" dirty="0">
                <a:solidFill>
                  <a:prstClr val="black"/>
                </a:solidFill>
                <a:latin typeface="Times New Roman"/>
                <a:ea typeface="Calibri"/>
                <a:cs typeface="Times New Roman"/>
              </a:rPr>
              <a:t/>
            </a:r>
            <a:br>
              <a:rPr lang="en-US" sz="800" b="1" dirty="0">
                <a:solidFill>
                  <a:prstClr val="black"/>
                </a:solidFill>
                <a:latin typeface="Times New Roman"/>
                <a:ea typeface="Calibri"/>
                <a:cs typeface="Times New Roman"/>
              </a:rPr>
            </a:br>
            <a:endParaRPr lang="en-US" sz="800" dirty="0">
              <a:solidFill>
                <a:prstClr val="black"/>
              </a:solidFill>
              <a:latin typeface="Calibri"/>
              <a:ea typeface="Calibri"/>
              <a:cs typeface="Times New Roman"/>
            </a:endParaRPr>
          </a:p>
          <a:p>
            <a:pPr>
              <a:lnSpc>
                <a:spcPct val="115000"/>
              </a:lnSpc>
            </a:pPr>
            <a:r>
              <a:rPr lang="en-US" b="1" dirty="0">
                <a:solidFill>
                  <a:prstClr val="black"/>
                </a:solidFill>
                <a:latin typeface="Times New Roman"/>
                <a:ea typeface="Calibri"/>
                <a:cs typeface="Times New Roman"/>
              </a:rPr>
              <a:t>Name:_________________________        </a:t>
            </a:r>
            <a:r>
              <a:rPr lang="en-US" b="1" dirty="0" smtClean="0">
                <a:solidFill>
                  <a:prstClr val="black"/>
                </a:solidFill>
                <a:latin typeface="Times New Roman"/>
                <a:ea typeface="Calibri"/>
                <a:cs typeface="Times New Roman"/>
              </a:rPr>
              <a:t>Period:___</a:t>
            </a:r>
            <a:r>
              <a:rPr lang="en-US" b="1" dirty="0">
                <a:solidFill>
                  <a:prstClr val="black"/>
                </a:solidFill>
                <a:latin typeface="Times New Roman"/>
                <a:ea typeface="Calibri"/>
                <a:cs typeface="Times New Roman"/>
              </a:rPr>
              <a:t> </a:t>
            </a:r>
            <a:r>
              <a:rPr lang="en-US" b="1" dirty="0" smtClean="0">
                <a:solidFill>
                  <a:prstClr val="black"/>
                </a:solidFill>
                <a:latin typeface="Times New Roman"/>
                <a:ea typeface="Calibri"/>
                <a:cs typeface="Times New Roman"/>
              </a:rPr>
              <a:t>   Date</a:t>
            </a:r>
            <a:r>
              <a:rPr lang="en-US" b="1" dirty="0">
                <a:solidFill>
                  <a:prstClr val="black"/>
                </a:solidFill>
                <a:latin typeface="Times New Roman"/>
                <a:ea typeface="Calibri"/>
                <a:cs typeface="Times New Roman"/>
              </a:rPr>
              <a:t>:________      Score:_____/18</a:t>
            </a:r>
            <a:endParaRPr lang="en-US" sz="1600" dirty="0">
              <a:solidFill>
                <a:prstClr val="black"/>
              </a:solidFill>
              <a:latin typeface="Calibri"/>
              <a:ea typeface="Calibri"/>
              <a:cs typeface="Times New Roman"/>
            </a:endParaRPr>
          </a:p>
          <a:p>
            <a:pPr marL="228600">
              <a:lnSpc>
                <a:spcPct val="115000"/>
              </a:lnSpc>
            </a:pPr>
            <a:r>
              <a:rPr lang="en-US" sz="800" b="1" dirty="0">
                <a:solidFill>
                  <a:prstClr val="black"/>
                </a:solidFill>
                <a:latin typeface="Times New Roman"/>
                <a:ea typeface="Calibri"/>
                <a:cs typeface="Times New Roman"/>
              </a:rPr>
              <a:t> </a:t>
            </a:r>
            <a:endParaRPr lang="en-US" sz="800" dirty="0">
              <a:solidFill>
                <a:prstClr val="black"/>
              </a:solidFill>
              <a:latin typeface="Calibri"/>
              <a:ea typeface="Calibri"/>
              <a:cs typeface="Times New Roman"/>
            </a:endParaRPr>
          </a:p>
          <a:p>
            <a:pPr marL="342900" indent="-342900">
              <a:lnSpc>
                <a:spcPct val="115000"/>
              </a:lnSpc>
              <a:buFont typeface="+mj-lt"/>
              <a:buAutoNum type="arabicPeriod"/>
            </a:pPr>
            <a:r>
              <a:rPr lang="en-US" b="1" dirty="0">
                <a:solidFill>
                  <a:prstClr val="black"/>
                </a:solidFill>
                <a:latin typeface="Times New Roman"/>
                <a:ea typeface="Calibri"/>
                <a:cs typeface="Times New Roman"/>
              </a:rPr>
              <a:t>(3 </a:t>
            </a:r>
            <a:r>
              <a:rPr lang="en-US" b="1" dirty="0" err="1">
                <a:solidFill>
                  <a:prstClr val="black"/>
                </a:solidFill>
                <a:latin typeface="Times New Roman"/>
                <a:ea typeface="Calibri"/>
                <a:cs typeface="Times New Roman"/>
              </a:rPr>
              <a:t>pts</a:t>
            </a:r>
            <a:r>
              <a:rPr lang="en-US" b="1" dirty="0">
                <a:solidFill>
                  <a:prstClr val="black"/>
                </a:solidFill>
                <a:latin typeface="Times New Roman"/>
                <a:ea typeface="Calibri"/>
                <a:cs typeface="Times New Roman"/>
              </a:rPr>
              <a:t>) Fill in the blanks to complete Moore’s Law: </a:t>
            </a:r>
            <a:endParaRPr lang="en-US" sz="1600" dirty="0">
              <a:solidFill>
                <a:prstClr val="black"/>
              </a:solidFill>
              <a:latin typeface="Calibri"/>
              <a:ea typeface="Calibri"/>
              <a:cs typeface="Times New Roman"/>
            </a:endParaRPr>
          </a:p>
          <a:p>
            <a:pPr>
              <a:lnSpc>
                <a:spcPct val="115000"/>
              </a:lnSpc>
            </a:pPr>
            <a:r>
              <a:rPr lang="en-US" b="1" dirty="0">
                <a:solidFill>
                  <a:prstClr val="black"/>
                </a:solidFill>
                <a:latin typeface="Times New Roman"/>
                <a:ea typeface="Calibri"/>
                <a:cs typeface="Times New Roman"/>
              </a:rPr>
              <a:t> 	The number of ______________  on a ___________  ___________ </a:t>
            </a:r>
            <a:endParaRPr lang="en-US" sz="1600" dirty="0">
              <a:solidFill>
                <a:prstClr val="black"/>
              </a:solidFill>
              <a:latin typeface="Calibri"/>
              <a:ea typeface="Calibri"/>
              <a:cs typeface="Times New Roman"/>
            </a:endParaRPr>
          </a:p>
          <a:p>
            <a:pPr>
              <a:lnSpc>
                <a:spcPct val="115000"/>
              </a:lnSpc>
            </a:pPr>
            <a:r>
              <a:rPr lang="en-US" b="1" dirty="0">
                <a:solidFill>
                  <a:prstClr val="black"/>
                </a:solidFill>
                <a:latin typeface="Times New Roman"/>
                <a:ea typeface="Calibri"/>
                <a:cs typeface="Times New Roman"/>
              </a:rPr>
              <a:t>		_____________s about every _________  __________.</a:t>
            </a:r>
            <a:endParaRPr lang="en-US" sz="1600" dirty="0">
              <a:solidFill>
                <a:prstClr val="black"/>
              </a:solidFill>
              <a:latin typeface="Calibri"/>
              <a:ea typeface="Calibri"/>
              <a:cs typeface="Times New Roman"/>
            </a:endParaRPr>
          </a:p>
          <a:p>
            <a:pPr marL="685800">
              <a:lnSpc>
                <a:spcPct val="115000"/>
              </a:lnSpc>
            </a:pPr>
            <a:r>
              <a:rPr lang="en-US" sz="800" b="1" dirty="0">
                <a:solidFill>
                  <a:prstClr val="black"/>
                </a:solidFill>
                <a:latin typeface="Times New Roman"/>
                <a:ea typeface="Calibri"/>
                <a:cs typeface="Times New Roman"/>
              </a:rPr>
              <a:t>  </a:t>
            </a:r>
            <a:endParaRPr lang="en-US" sz="800" dirty="0">
              <a:solidFill>
                <a:prstClr val="black"/>
              </a:solidFill>
              <a:latin typeface="Calibri"/>
              <a:ea typeface="Calibri"/>
              <a:cs typeface="Times New Roman"/>
            </a:endParaRPr>
          </a:p>
          <a:p>
            <a:pPr marL="342900" indent="-342900">
              <a:lnSpc>
                <a:spcPct val="115000"/>
              </a:lnSpc>
              <a:buFont typeface="+mj-lt"/>
              <a:buAutoNum type="arabicPeriod" startAt="2"/>
            </a:pPr>
            <a:r>
              <a:rPr lang="en-US" b="1" dirty="0">
                <a:solidFill>
                  <a:prstClr val="black"/>
                </a:solidFill>
                <a:latin typeface="Times New Roman"/>
                <a:ea typeface="Calibri"/>
                <a:cs typeface="Times New Roman"/>
              </a:rPr>
              <a:t>(2 </a:t>
            </a:r>
            <a:r>
              <a:rPr lang="en-US" b="1" dirty="0" err="1">
                <a:solidFill>
                  <a:prstClr val="black"/>
                </a:solidFill>
                <a:latin typeface="Times New Roman"/>
                <a:ea typeface="Calibri"/>
                <a:cs typeface="Times New Roman"/>
              </a:rPr>
              <a:t>pts</a:t>
            </a:r>
            <a:r>
              <a:rPr lang="en-US" b="1" dirty="0">
                <a:solidFill>
                  <a:prstClr val="black"/>
                </a:solidFill>
                <a:latin typeface="Times New Roman"/>
                <a:ea typeface="Calibri"/>
                <a:cs typeface="Times New Roman"/>
              </a:rPr>
              <a:t>) How did the allowance example illustrate Moore’s Law?</a:t>
            </a:r>
            <a:br>
              <a:rPr lang="en-US" b="1" dirty="0">
                <a:solidFill>
                  <a:prstClr val="black"/>
                </a:solidFill>
                <a:latin typeface="Times New Roman"/>
                <a:ea typeface="Calibri"/>
                <a:cs typeface="Times New Roman"/>
              </a:rPr>
            </a:br>
            <a:r>
              <a:rPr lang="en-US" sz="800" b="1" dirty="0">
                <a:solidFill>
                  <a:prstClr val="black"/>
                </a:solidFill>
                <a:latin typeface="Times New Roman"/>
                <a:ea typeface="Calibri"/>
                <a:cs typeface="Times New Roman"/>
              </a:rPr>
              <a:t>	</a:t>
            </a:r>
            <a:endParaRPr lang="en-US" sz="800" dirty="0">
              <a:solidFill>
                <a:prstClr val="black"/>
              </a:solidFill>
              <a:latin typeface="Calibri"/>
              <a:ea typeface="Calibri"/>
              <a:cs typeface="Times New Roman"/>
            </a:endParaRPr>
          </a:p>
          <a:p>
            <a:pPr marL="342900" indent="-342900">
              <a:lnSpc>
                <a:spcPct val="115000"/>
              </a:lnSpc>
              <a:buFont typeface="+mj-lt"/>
              <a:buAutoNum type="arabicPeriod" startAt="2"/>
            </a:pPr>
            <a:r>
              <a:rPr lang="en-US" b="1" dirty="0">
                <a:solidFill>
                  <a:prstClr val="black"/>
                </a:solidFill>
                <a:latin typeface="Times New Roman"/>
                <a:ea typeface="Calibri"/>
                <a:cs typeface="Times New Roman"/>
              </a:rPr>
              <a:t>(3 </a:t>
            </a:r>
            <a:r>
              <a:rPr lang="en-US" b="1" dirty="0" err="1">
                <a:solidFill>
                  <a:prstClr val="black"/>
                </a:solidFill>
                <a:latin typeface="Times New Roman"/>
                <a:ea typeface="Calibri"/>
                <a:cs typeface="Times New Roman"/>
              </a:rPr>
              <a:t>pts</a:t>
            </a:r>
            <a:r>
              <a:rPr lang="en-US" b="1" dirty="0">
                <a:solidFill>
                  <a:prstClr val="black"/>
                </a:solidFill>
                <a:latin typeface="Times New Roman"/>
                <a:ea typeface="Calibri"/>
                <a:cs typeface="Times New Roman"/>
              </a:rPr>
              <a:t>) Moore’s Law keeps improving electronic products by making them:</a:t>
            </a:r>
            <a:endParaRPr lang="en-US" sz="1600" dirty="0">
              <a:solidFill>
                <a:prstClr val="black"/>
              </a:solidFill>
              <a:latin typeface="Calibri"/>
              <a:ea typeface="Calibri"/>
              <a:cs typeface="Times New Roman"/>
            </a:endParaRPr>
          </a:p>
          <a:p>
            <a:pPr>
              <a:lnSpc>
                <a:spcPct val="115000"/>
              </a:lnSpc>
            </a:pPr>
            <a:r>
              <a:rPr lang="en-US" b="1" dirty="0">
                <a:solidFill>
                  <a:prstClr val="black"/>
                </a:solidFill>
                <a:latin typeface="Times New Roman"/>
                <a:ea typeface="Calibri"/>
                <a:cs typeface="Times New Roman"/>
              </a:rPr>
              <a:t> 	__________</a:t>
            </a:r>
            <a:r>
              <a:rPr lang="en-US" b="1" dirty="0" err="1">
                <a:solidFill>
                  <a:prstClr val="black"/>
                </a:solidFill>
                <a:latin typeface="Times New Roman"/>
                <a:ea typeface="Calibri"/>
                <a:cs typeface="Times New Roman"/>
              </a:rPr>
              <a:t>er</a:t>
            </a:r>
            <a:endParaRPr lang="en-US" sz="1600" dirty="0">
              <a:solidFill>
                <a:prstClr val="black"/>
              </a:solidFill>
              <a:latin typeface="Calibri"/>
              <a:ea typeface="Calibri"/>
              <a:cs typeface="Times New Roman"/>
            </a:endParaRPr>
          </a:p>
          <a:p>
            <a:pPr>
              <a:lnSpc>
                <a:spcPct val="115000"/>
              </a:lnSpc>
            </a:pPr>
            <a:r>
              <a:rPr lang="en-US" b="1" dirty="0">
                <a:solidFill>
                  <a:prstClr val="black"/>
                </a:solidFill>
                <a:latin typeface="Times New Roman"/>
                <a:ea typeface="Calibri"/>
                <a:cs typeface="Times New Roman"/>
              </a:rPr>
              <a:t>	</a:t>
            </a:r>
            <a:r>
              <a:rPr lang="en-US" b="1" dirty="0" smtClean="0">
                <a:solidFill>
                  <a:prstClr val="black"/>
                </a:solidFill>
                <a:latin typeface="Times New Roman"/>
                <a:ea typeface="Calibri"/>
                <a:cs typeface="Times New Roman"/>
              </a:rPr>
              <a:t>__________</a:t>
            </a:r>
            <a:r>
              <a:rPr lang="en-US" b="1" dirty="0" err="1">
                <a:solidFill>
                  <a:prstClr val="black"/>
                </a:solidFill>
                <a:latin typeface="Times New Roman"/>
                <a:ea typeface="Calibri"/>
                <a:cs typeface="Times New Roman"/>
              </a:rPr>
              <a:t>er</a:t>
            </a:r>
            <a:endParaRPr lang="en-US" sz="1600" dirty="0">
              <a:solidFill>
                <a:prstClr val="black"/>
              </a:solidFill>
              <a:latin typeface="Calibri"/>
              <a:ea typeface="Calibri"/>
              <a:cs typeface="Times New Roman"/>
            </a:endParaRPr>
          </a:p>
          <a:p>
            <a:pPr>
              <a:lnSpc>
                <a:spcPct val="115000"/>
              </a:lnSpc>
            </a:pPr>
            <a:r>
              <a:rPr lang="en-US" b="1" dirty="0">
                <a:solidFill>
                  <a:prstClr val="black"/>
                </a:solidFill>
                <a:latin typeface="Times New Roman"/>
                <a:ea typeface="Calibri"/>
                <a:cs typeface="Times New Roman"/>
              </a:rPr>
              <a:t> 	__________</a:t>
            </a:r>
            <a:r>
              <a:rPr lang="en-US" b="1" dirty="0" err="1">
                <a:solidFill>
                  <a:prstClr val="black"/>
                </a:solidFill>
                <a:latin typeface="Times New Roman"/>
                <a:ea typeface="Calibri"/>
                <a:cs typeface="Times New Roman"/>
              </a:rPr>
              <a:t>er</a:t>
            </a:r>
            <a:endParaRPr lang="en-US" sz="1600" dirty="0">
              <a:solidFill>
                <a:prstClr val="black"/>
              </a:solidFill>
              <a:latin typeface="Calibri"/>
              <a:ea typeface="Calibri"/>
              <a:cs typeface="Times New Roman"/>
            </a:endParaRPr>
          </a:p>
          <a:p>
            <a:pPr marL="285750">
              <a:lnSpc>
                <a:spcPct val="115000"/>
              </a:lnSpc>
            </a:pPr>
            <a:r>
              <a:rPr lang="en-US" sz="800" b="1" dirty="0">
                <a:solidFill>
                  <a:prstClr val="black"/>
                </a:solidFill>
                <a:latin typeface="Times New Roman"/>
                <a:ea typeface="Calibri"/>
                <a:cs typeface="Times New Roman"/>
              </a:rPr>
              <a:t> </a:t>
            </a:r>
            <a:endParaRPr lang="en-US" sz="800" dirty="0">
              <a:solidFill>
                <a:prstClr val="black"/>
              </a:solidFill>
              <a:latin typeface="Calibri"/>
              <a:ea typeface="Calibri"/>
              <a:cs typeface="Times New Roman"/>
            </a:endParaRPr>
          </a:p>
          <a:p>
            <a:pPr marL="342900" indent="-342900">
              <a:lnSpc>
                <a:spcPct val="115000"/>
              </a:lnSpc>
              <a:buFont typeface="+mj-lt"/>
              <a:buAutoNum type="arabicPeriod" startAt="4"/>
            </a:pPr>
            <a:r>
              <a:rPr lang="en-US" b="1" dirty="0">
                <a:solidFill>
                  <a:prstClr val="black"/>
                </a:solidFill>
                <a:latin typeface="Times New Roman"/>
                <a:ea typeface="Calibri"/>
                <a:cs typeface="Times New Roman"/>
              </a:rPr>
              <a:t>(3 </a:t>
            </a:r>
            <a:r>
              <a:rPr lang="en-US" b="1" dirty="0" err="1">
                <a:solidFill>
                  <a:prstClr val="black"/>
                </a:solidFill>
                <a:latin typeface="Times New Roman"/>
                <a:ea typeface="Calibri"/>
                <a:cs typeface="Times New Roman"/>
              </a:rPr>
              <a:t>pts</a:t>
            </a:r>
            <a:r>
              <a:rPr lang="en-US" b="1" dirty="0">
                <a:solidFill>
                  <a:prstClr val="black"/>
                </a:solidFill>
                <a:latin typeface="Times New Roman"/>
                <a:ea typeface="Calibri"/>
                <a:cs typeface="Times New Roman"/>
              </a:rPr>
              <a:t>)  List 3 examples of products that have been improved by Moore’s Law over the years, and state how they have been improved.</a:t>
            </a:r>
            <a:endParaRPr lang="en-US" sz="800" dirty="0">
              <a:solidFill>
                <a:prstClr val="black"/>
              </a:solidFill>
              <a:latin typeface="Calibri"/>
              <a:ea typeface="Calibri"/>
              <a:cs typeface="Times New Roman"/>
            </a:endParaRPr>
          </a:p>
          <a:p>
            <a:pPr>
              <a:lnSpc>
                <a:spcPct val="115000"/>
              </a:lnSpc>
            </a:pPr>
            <a:r>
              <a:rPr lang="en-US" sz="800" b="1" dirty="0">
                <a:solidFill>
                  <a:prstClr val="black"/>
                </a:solidFill>
                <a:latin typeface="Times New Roman"/>
                <a:ea typeface="Calibri"/>
                <a:cs typeface="Times New Roman"/>
              </a:rPr>
              <a:t>  </a:t>
            </a:r>
            <a:endParaRPr lang="en-US" sz="800" dirty="0">
              <a:solidFill>
                <a:prstClr val="black"/>
              </a:solidFill>
              <a:latin typeface="Calibri"/>
              <a:ea typeface="Calibri"/>
              <a:cs typeface="Times New Roman"/>
            </a:endParaRPr>
          </a:p>
          <a:p>
            <a:pPr marL="342900" indent="-342900">
              <a:lnSpc>
                <a:spcPct val="115000"/>
              </a:lnSpc>
              <a:buFont typeface="+mj-lt"/>
              <a:buAutoNum type="arabicPeriod" startAt="5"/>
            </a:pPr>
            <a:r>
              <a:rPr lang="en-US" b="1" dirty="0">
                <a:solidFill>
                  <a:prstClr val="black"/>
                </a:solidFill>
                <a:latin typeface="Times New Roman"/>
                <a:ea typeface="Calibri"/>
                <a:cs typeface="Times New Roman"/>
              </a:rPr>
              <a:t>(4 </a:t>
            </a:r>
            <a:r>
              <a:rPr lang="en-US" b="1" dirty="0" err="1">
                <a:solidFill>
                  <a:prstClr val="black"/>
                </a:solidFill>
                <a:latin typeface="Times New Roman"/>
                <a:ea typeface="Calibri"/>
                <a:cs typeface="Times New Roman"/>
              </a:rPr>
              <a:t>pts</a:t>
            </a:r>
            <a:r>
              <a:rPr lang="en-US" b="1" dirty="0">
                <a:solidFill>
                  <a:prstClr val="black"/>
                </a:solidFill>
                <a:latin typeface="Times New Roman"/>
                <a:ea typeface="Calibri"/>
                <a:cs typeface="Times New Roman"/>
              </a:rPr>
              <a:t>) Describe an example of how Moore’s Law might improve one product you have today in four years.</a:t>
            </a:r>
            <a:endParaRPr lang="en-US" sz="800" dirty="0">
              <a:solidFill>
                <a:prstClr val="black"/>
              </a:solidFill>
              <a:latin typeface="Calibri"/>
              <a:ea typeface="Calibri"/>
              <a:cs typeface="Times New Roman"/>
            </a:endParaRPr>
          </a:p>
          <a:p>
            <a:pPr>
              <a:lnSpc>
                <a:spcPct val="115000"/>
              </a:lnSpc>
            </a:pPr>
            <a:r>
              <a:rPr lang="en-US" sz="800" b="1" dirty="0">
                <a:solidFill>
                  <a:prstClr val="black"/>
                </a:solidFill>
                <a:latin typeface="Times New Roman"/>
                <a:ea typeface="Calibri"/>
                <a:cs typeface="Times New Roman"/>
              </a:rPr>
              <a:t>  </a:t>
            </a:r>
            <a:endParaRPr lang="en-US" sz="800" dirty="0">
              <a:solidFill>
                <a:prstClr val="black"/>
              </a:solidFill>
              <a:latin typeface="Calibri"/>
              <a:ea typeface="Calibri"/>
              <a:cs typeface="Times New Roman"/>
            </a:endParaRPr>
          </a:p>
          <a:p>
            <a:pPr marL="342900" indent="-342900">
              <a:buFont typeface="+mj-lt"/>
              <a:buAutoNum type="arabicPeriod" startAt="6"/>
            </a:pPr>
            <a:r>
              <a:rPr lang="en-US" b="1" dirty="0">
                <a:solidFill>
                  <a:prstClr val="black"/>
                </a:solidFill>
                <a:latin typeface="Times New Roman"/>
                <a:ea typeface="Calibri"/>
              </a:rPr>
              <a:t>(3 </a:t>
            </a:r>
            <a:r>
              <a:rPr lang="en-US" b="1" dirty="0" err="1">
                <a:solidFill>
                  <a:prstClr val="black"/>
                </a:solidFill>
                <a:latin typeface="Times New Roman"/>
                <a:ea typeface="Calibri"/>
              </a:rPr>
              <a:t>pts</a:t>
            </a:r>
            <a:r>
              <a:rPr lang="en-US" b="1" dirty="0">
                <a:solidFill>
                  <a:prstClr val="black"/>
                </a:solidFill>
                <a:latin typeface="Times New Roman"/>
                <a:ea typeface="Calibri"/>
              </a:rPr>
              <a:t>)  Moore’s Law does NOT apply to the airplane industry.  Describe how air travel would be different today IF Moore’s Law had applied to the airplane industry for the last 50 years</a:t>
            </a:r>
            <a:r>
              <a:rPr lang="en-US" b="1" dirty="0" smtClean="0">
                <a:solidFill>
                  <a:prstClr val="black"/>
                </a:solidFill>
                <a:latin typeface="Times New Roman"/>
                <a:ea typeface="Calibri"/>
              </a:rPr>
              <a:t>.</a:t>
            </a:r>
            <a:endParaRPr lang="en-US" b="1" dirty="0">
              <a:solidFill>
                <a:prstClr val="black"/>
              </a:solidFill>
              <a:latin typeface="Comic Sans MS" pitchFamily="66" charset="0"/>
              <a:ea typeface="Calibri" pitchFamily="34" charset="0"/>
              <a:cs typeface="Times New Roman" pitchFamily="18" charset="0"/>
            </a:endParaRPr>
          </a:p>
        </p:txBody>
      </p:sp>
    </p:spTree>
    <p:extLst>
      <p:ext uri="{BB962C8B-B14F-4D97-AF65-F5344CB8AC3E}">
        <p14:creationId xmlns:p14="http://schemas.microsoft.com/office/powerpoint/2010/main" xmlns="" val="1028664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b="1" dirty="0">
              <a:hlinkClick r:id="rId3"/>
            </a:endParaRPr>
          </a:p>
          <a:p>
            <a:r>
              <a:rPr lang="en-US" b="1" dirty="0">
                <a:hlinkClick r:id="rId4"/>
              </a:rPr>
              <a:t>Moore's Law Got Me</a:t>
            </a:r>
            <a:r>
              <a:rPr lang="en-US" b="1" dirty="0" smtClean="0">
                <a:hlinkClick r:id="rId4"/>
              </a:rPr>
              <a:t>! </a:t>
            </a:r>
            <a:r>
              <a:rPr lang="en-US" b="1" dirty="0" smtClean="0"/>
              <a:t>(1:42)</a:t>
            </a:r>
          </a:p>
          <a:p>
            <a:endParaRPr lang="en-US" b="1" dirty="0"/>
          </a:p>
          <a:p>
            <a:r>
              <a:rPr lang="en-US" b="1" dirty="0">
                <a:hlinkClick r:id="rId5"/>
              </a:rPr>
              <a:t>Powers of Smaller</a:t>
            </a:r>
            <a:r>
              <a:rPr lang="en-US" b="1" dirty="0"/>
              <a:t> </a:t>
            </a:r>
            <a:r>
              <a:rPr lang="en-US" b="1" dirty="0" smtClean="0"/>
              <a:t> (2:03)</a:t>
            </a:r>
          </a:p>
          <a:p>
            <a:endParaRPr lang="en-US" b="1" dirty="0" smtClean="0">
              <a:hlinkClick r:id="rId3"/>
            </a:endParaRPr>
          </a:p>
          <a:p>
            <a:r>
              <a:rPr lang="en-US" b="1" dirty="0">
                <a:hlinkClick r:id="rId6"/>
              </a:rPr>
              <a:t>45nm...What Does It Mean?</a:t>
            </a:r>
            <a:r>
              <a:rPr lang="en-US" b="1" dirty="0"/>
              <a:t>  (2:36)</a:t>
            </a:r>
          </a:p>
          <a:p>
            <a:endParaRPr lang="en-US" b="1" dirty="0">
              <a:hlinkClick r:id="rId3"/>
            </a:endParaRPr>
          </a:p>
          <a:p>
            <a:r>
              <a:rPr lang="en-US" b="1" dirty="0" smtClean="0">
                <a:hlinkClick r:id="rId3"/>
              </a:rPr>
              <a:t>Sand to Silicon - the Making of a Chip</a:t>
            </a:r>
            <a:r>
              <a:rPr lang="en-US" b="1" dirty="0" smtClean="0"/>
              <a:t> (2:11)</a:t>
            </a:r>
            <a:endParaRPr lang="en-US" dirty="0"/>
          </a:p>
        </p:txBody>
      </p:sp>
      <p:sp>
        <p:nvSpPr>
          <p:cNvPr id="4" name="Title 1"/>
          <p:cNvSpPr>
            <a:spLocks noGrp="1"/>
          </p:cNvSpPr>
          <p:nvPr>
            <p:ph type="title"/>
          </p:nvPr>
        </p:nvSpPr>
        <p:spPr/>
        <p:txBody>
          <a:bodyPr>
            <a:noAutofit/>
          </a:bodyPr>
          <a:lstStyle/>
          <a:p>
            <a:pPr algn="ctr">
              <a:defRPr/>
            </a:pPr>
            <a:r>
              <a:rPr lang="en-US" b="1" dirty="0" smtClean="0">
                <a:solidFill>
                  <a:srgbClr val="0BD0D9">
                    <a:tint val="90000"/>
                    <a:satMod val="120000"/>
                  </a:srgbClr>
                </a:solidFill>
                <a:effectLst>
                  <a:outerShdw blurRad="38100" dist="25400" dir="5400000" algn="tl" rotWithShape="0">
                    <a:srgbClr val="000000">
                      <a:alpha val="43000"/>
                    </a:srgbClr>
                  </a:outerShdw>
                </a:effectLst>
              </a:rPr>
              <a:t>Moore’s Law Videos</a:t>
            </a:r>
            <a:endParaRPr lang="en-US" sz="5000" dirty="0"/>
          </a:p>
        </p:txBody>
      </p:sp>
    </p:spTree>
    <p:extLst>
      <p:ext uri="{BB962C8B-B14F-4D97-AF65-F5344CB8AC3E}">
        <p14:creationId xmlns:p14="http://schemas.microsoft.com/office/powerpoint/2010/main" xmlns="" val="2387908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533400"/>
            <a:ext cx="8229600" cy="1143000"/>
          </a:xfrm>
        </p:spPr>
        <p:txBody>
          <a:bodyPr/>
          <a:lstStyle/>
          <a:p>
            <a:pPr algn="ctr"/>
            <a:r>
              <a:rPr lang="en-US" smtClean="0"/>
              <a:t>What is Product “X”?</a:t>
            </a:r>
          </a:p>
        </p:txBody>
      </p:sp>
      <p:sp>
        <p:nvSpPr>
          <p:cNvPr id="3" name="Content Placeholder 2"/>
          <p:cNvSpPr>
            <a:spLocks noGrp="1"/>
          </p:cNvSpPr>
          <p:nvPr>
            <p:ph idx="1"/>
          </p:nvPr>
        </p:nvSpPr>
        <p:spPr>
          <a:xfrm>
            <a:off x="457200" y="1935163"/>
            <a:ext cx="8305800" cy="4770437"/>
          </a:xfrm>
        </p:spPr>
        <p:txBody>
          <a:bodyPr>
            <a:normAutofit/>
          </a:bodyPr>
          <a:lstStyle/>
          <a:p>
            <a:pPr marL="274320" indent="-274320" fontAlgn="auto">
              <a:spcAft>
                <a:spcPts val="0"/>
              </a:spcAft>
              <a:buClr>
                <a:schemeClr val="accent3"/>
              </a:buClr>
              <a:buFont typeface="Wingdings 2"/>
              <a:buChar char=""/>
              <a:defRPr/>
            </a:pPr>
            <a:r>
              <a:rPr lang="en-US" dirty="0" smtClean="0"/>
              <a:t>Name a Product “X” have you recently bought to replace an older version, where the new one was </a:t>
            </a:r>
            <a:r>
              <a:rPr lang="en-US" u="sng" dirty="0" smtClean="0"/>
              <a:t>much:</a:t>
            </a:r>
            <a:r>
              <a:rPr lang="en-US" dirty="0" smtClean="0"/>
              <a:t> </a:t>
            </a:r>
          </a:p>
          <a:p>
            <a:pPr marL="640080" lvl="1" indent="-246888" fontAlgn="auto">
              <a:spcAft>
                <a:spcPts val="0"/>
              </a:spcAft>
              <a:buFont typeface="Wingdings 2"/>
              <a:buChar char=""/>
              <a:defRPr/>
            </a:pPr>
            <a:r>
              <a:rPr lang="en-US" dirty="0" smtClean="0"/>
              <a:t>Better </a:t>
            </a:r>
          </a:p>
          <a:p>
            <a:pPr marL="640080" lvl="1" indent="-246888" fontAlgn="auto">
              <a:spcAft>
                <a:spcPts val="0"/>
              </a:spcAft>
              <a:buFont typeface="Wingdings 2"/>
              <a:buChar char=""/>
              <a:defRPr/>
            </a:pPr>
            <a:r>
              <a:rPr lang="en-US" dirty="0" smtClean="0"/>
              <a:t>Faster</a:t>
            </a:r>
          </a:p>
          <a:p>
            <a:pPr marL="640080" lvl="1" indent="-246888" fontAlgn="auto">
              <a:spcAft>
                <a:spcPts val="0"/>
              </a:spcAft>
              <a:buFont typeface="Wingdings 2"/>
              <a:buChar char=""/>
              <a:defRPr/>
            </a:pPr>
            <a:r>
              <a:rPr lang="en-US" dirty="0" smtClean="0"/>
              <a:t>Cheaper</a:t>
            </a:r>
          </a:p>
          <a:p>
            <a:pPr marL="640080" lvl="1" indent="-246888" fontAlgn="auto">
              <a:spcAft>
                <a:spcPts val="0"/>
              </a:spcAft>
              <a:buFont typeface="Wingdings 2"/>
              <a:buNone/>
              <a:defRPr/>
            </a:pPr>
            <a:r>
              <a:rPr lang="en-US" dirty="0" smtClean="0"/>
              <a:t> </a:t>
            </a:r>
          </a:p>
          <a:p>
            <a:pPr marL="274320" indent="-274320" fontAlgn="auto">
              <a:spcAft>
                <a:spcPts val="0"/>
              </a:spcAft>
              <a:buClr>
                <a:schemeClr val="accent3"/>
              </a:buClr>
              <a:buFont typeface="Wingdings 2"/>
              <a:buChar char=""/>
              <a:defRPr/>
            </a:pPr>
            <a:r>
              <a:rPr lang="en-US" b="1" u="sng" dirty="0" smtClean="0">
                <a:solidFill>
                  <a:srgbClr val="FFC000"/>
                </a:solidFill>
              </a:rPr>
              <a:t>Computer Chips</a:t>
            </a:r>
          </a:p>
          <a:p>
            <a:pPr marL="640080" lvl="1" indent="-246888" fontAlgn="auto">
              <a:spcAft>
                <a:spcPts val="0"/>
              </a:spcAft>
              <a:buFont typeface="Wingdings 2"/>
              <a:buChar char=""/>
              <a:defRPr/>
            </a:pPr>
            <a:r>
              <a:rPr lang="en-US" dirty="0" smtClean="0"/>
              <a:t>A network of tiny electronic switches called </a:t>
            </a:r>
            <a:r>
              <a:rPr lang="en-US" b="1" u="sng" dirty="0" smtClean="0">
                <a:solidFill>
                  <a:srgbClr val="FF0000"/>
                </a:solidFill>
              </a:rPr>
              <a:t>Transistors</a:t>
            </a:r>
            <a:r>
              <a:rPr lang="en-US" dirty="0" smtClean="0"/>
              <a:t>, built on a small rectangle of silicon.</a:t>
            </a:r>
          </a:p>
          <a:p>
            <a:pPr marL="640080" lvl="1" indent="-246888" fontAlgn="auto">
              <a:spcAft>
                <a:spcPts val="0"/>
              </a:spcAft>
              <a:buFont typeface="Wingdings 2"/>
              <a:buNone/>
              <a:defRPr/>
            </a:pPr>
            <a:endParaRPr lang="en-US" b="1" u="sng" dirty="0" smtClean="0">
              <a:solidFill>
                <a:srgbClr val="FF0000"/>
              </a:solidFill>
            </a:endParaRPr>
          </a:p>
          <a:p>
            <a:pPr marL="274320" indent="-274320" fontAlgn="auto">
              <a:spcAft>
                <a:spcPts val="0"/>
              </a:spcAft>
              <a:buClr>
                <a:schemeClr val="accent3"/>
              </a:buClr>
              <a:buFont typeface="Wingdings 2"/>
              <a:buNone/>
              <a:defRPr/>
            </a:pPr>
            <a:endParaRPr lang="en-US" dirty="0"/>
          </a:p>
        </p:txBody>
      </p:sp>
    </p:spTree>
    <p:extLst>
      <p:ext uri="{BB962C8B-B14F-4D97-AF65-F5344CB8AC3E}">
        <p14:creationId xmlns:p14="http://schemas.microsoft.com/office/powerpoint/2010/main" xmlns="" val="40811872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228600"/>
            <a:ext cx="8229600" cy="1143000"/>
          </a:xfrm>
        </p:spPr>
        <p:txBody>
          <a:bodyPr/>
          <a:lstStyle/>
          <a:p>
            <a:pPr algn="ctr"/>
            <a:r>
              <a:rPr lang="en-US" smtClean="0"/>
              <a:t>Computer Chip Photo (P4)</a:t>
            </a:r>
          </a:p>
        </p:txBody>
      </p:sp>
      <p:pic>
        <p:nvPicPr>
          <p:cNvPr id="6147" name="Content Placeholder 3" descr="C:\Temp\Intel Pix\P4 Die Photo"/>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371600" y="1427163"/>
            <a:ext cx="6173788" cy="5430837"/>
          </a:xfrm>
        </p:spPr>
      </p:pic>
    </p:spTree>
    <p:extLst>
      <p:ext uri="{BB962C8B-B14F-4D97-AF65-F5344CB8AC3E}">
        <p14:creationId xmlns:p14="http://schemas.microsoft.com/office/powerpoint/2010/main" xmlns="" val="13065380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228600"/>
            <a:ext cx="8229600" cy="1143000"/>
          </a:xfrm>
        </p:spPr>
        <p:txBody>
          <a:bodyPr/>
          <a:lstStyle/>
          <a:p>
            <a:pPr algn="ctr"/>
            <a:r>
              <a:rPr lang="en-US" smtClean="0"/>
              <a:t>Computer Chip Photo (P4)</a:t>
            </a:r>
          </a:p>
        </p:txBody>
      </p:sp>
      <p:pic>
        <p:nvPicPr>
          <p:cNvPr id="7171" name="Content Placeholder 3" descr="C:\Temp\Intel Pix\P4 Die Photo"/>
          <p:cNvPicPr>
            <a:picLocks noGrp="1" noChangeAspect="1" noChangeArrowheads="1"/>
          </p:cNvPicPr>
          <p:nvPr>
            <p:ph idx="1"/>
          </p:nvPr>
        </p:nvPicPr>
        <p:blipFill>
          <a:blip r:embed="rId3" cstate="print">
            <a:grayscl/>
            <a:extLst>
              <a:ext uri="{28A0092B-C50C-407E-A947-70E740481C1C}">
                <a14:useLocalDpi xmlns:a14="http://schemas.microsoft.com/office/drawing/2010/main" xmlns="" val="0"/>
              </a:ext>
            </a:extLst>
          </a:blip>
          <a:srcRect/>
          <a:stretch>
            <a:fillRect/>
          </a:stretch>
        </p:blipFill>
        <p:spPr>
          <a:xfrm>
            <a:off x="1371600" y="1427163"/>
            <a:ext cx="6173788" cy="5430837"/>
          </a:xfrm>
        </p:spPr>
      </p:pic>
    </p:spTree>
    <p:extLst>
      <p:ext uri="{BB962C8B-B14F-4D97-AF65-F5344CB8AC3E}">
        <p14:creationId xmlns:p14="http://schemas.microsoft.com/office/powerpoint/2010/main" xmlns="" val="37718253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Owner\Desktop\1st_xst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l="31105" t="31602" b="16017"/>
          <a:stretch>
            <a:fillRect/>
          </a:stretch>
        </p:blipFill>
        <p:spPr bwMode="auto">
          <a:xfrm>
            <a:off x="1287463" y="1395413"/>
            <a:ext cx="6853237" cy="4852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Text Box 5"/>
          <p:cNvSpPr txBox="1">
            <a:spLocks noChangeArrowheads="1"/>
          </p:cNvSpPr>
          <p:nvPr/>
        </p:nvSpPr>
        <p:spPr bwMode="auto">
          <a:xfrm>
            <a:off x="1338263" y="733425"/>
            <a:ext cx="623093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spcBef>
                <a:spcPct val="50000"/>
              </a:spcBef>
            </a:pPr>
            <a:r>
              <a:rPr lang="en-US" sz="3200" b="1"/>
              <a:t>The First Transistor</a:t>
            </a:r>
            <a:endParaRPr lang="en-US"/>
          </a:p>
        </p:txBody>
      </p:sp>
    </p:spTree>
    <p:extLst>
      <p:ext uri="{BB962C8B-B14F-4D97-AF65-F5344CB8AC3E}">
        <p14:creationId xmlns:p14="http://schemas.microsoft.com/office/powerpoint/2010/main" xmlns="" val="31586505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381000"/>
            <a:ext cx="8229600" cy="1143000"/>
          </a:xfrm>
        </p:spPr>
        <p:txBody>
          <a:bodyPr/>
          <a:lstStyle/>
          <a:p>
            <a:pPr algn="ctr"/>
            <a:r>
              <a:rPr lang="en-US" smtClean="0"/>
              <a:t>Gordon Moore’s Graph – 1960’s</a:t>
            </a:r>
          </a:p>
        </p:txBody>
      </p:sp>
      <p:graphicFrame>
        <p:nvGraphicFramePr>
          <p:cNvPr id="9219" name="Chart 16"/>
          <p:cNvGraphicFramePr>
            <a:graphicFrameLocks/>
          </p:cNvGraphicFramePr>
          <p:nvPr/>
        </p:nvGraphicFramePr>
        <p:xfrm>
          <a:off x="304800" y="1447800"/>
          <a:ext cx="8610600" cy="4876800"/>
        </p:xfrm>
        <a:graphic>
          <a:graphicData uri="http://schemas.openxmlformats.org/presentationml/2006/ole">
            <p:oleObj spid="_x0000_s1035" r:id="rId4" imgW="8614395" imgH="4877223" progId="Excel.Sheet.8">
              <p:embed/>
            </p:oleObj>
          </a:graphicData>
        </a:graphic>
      </p:graphicFrame>
      <p:sp>
        <p:nvSpPr>
          <p:cNvPr id="4" name="5-Point Star 3"/>
          <p:cNvSpPr/>
          <p:nvPr/>
        </p:nvSpPr>
        <p:spPr>
          <a:xfrm>
            <a:off x="1676400" y="5410200"/>
            <a:ext cx="3048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5-Point Star 4"/>
          <p:cNvSpPr/>
          <p:nvPr/>
        </p:nvSpPr>
        <p:spPr>
          <a:xfrm>
            <a:off x="2286000" y="5334000"/>
            <a:ext cx="3048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Point Star 5"/>
          <p:cNvSpPr/>
          <p:nvPr/>
        </p:nvSpPr>
        <p:spPr>
          <a:xfrm>
            <a:off x="2743200" y="5181600"/>
            <a:ext cx="3048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5-Point Star 6"/>
          <p:cNvSpPr/>
          <p:nvPr/>
        </p:nvSpPr>
        <p:spPr>
          <a:xfrm>
            <a:off x="3352800" y="4953000"/>
            <a:ext cx="3048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5-Point Star 7"/>
          <p:cNvSpPr/>
          <p:nvPr/>
        </p:nvSpPr>
        <p:spPr>
          <a:xfrm>
            <a:off x="3962400" y="4724400"/>
            <a:ext cx="3048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5-Point Star 8"/>
          <p:cNvSpPr/>
          <p:nvPr/>
        </p:nvSpPr>
        <p:spPr>
          <a:xfrm>
            <a:off x="4572000" y="4419600"/>
            <a:ext cx="3048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5-Point Star 9"/>
          <p:cNvSpPr/>
          <p:nvPr/>
        </p:nvSpPr>
        <p:spPr>
          <a:xfrm>
            <a:off x="5029200" y="4038600"/>
            <a:ext cx="3048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p:nvPr/>
        </p:nvSpPr>
        <p:spPr>
          <a:xfrm>
            <a:off x="1295400" y="1600200"/>
            <a:ext cx="4419600" cy="1384300"/>
          </a:xfrm>
          <a:prstGeom prst="rect">
            <a:avLst/>
          </a:prstGeom>
          <a:noFill/>
        </p:spPr>
        <p:txBody>
          <a:bodyPr>
            <a:spAutoFit/>
          </a:bodyPr>
          <a:lstStyle/>
          <a:p>
            <a:pPr marL="0" lvl="1" fontAlgn="auto">
              <a:spcBef>
                <a:spcPts val="0"/>
              </a:spcBef>
              <a:spcAft>
                <a:spcPts val="0"/>
              </a:spcAft>
              <a:defRPr/>
            </a:pPr>
            <a:r>
              <a:rPr lang="en-US" sz="2800" dirty="0">
                <a:latin typeface="+mj-lt"/>
                <a:cs typeface="+mn-cs"/>
              </a:rPr>
              <a:t>“The number of </a:t>
            </a:r>
            <a:r>
              <a:rPr lang="en-US" sz="2800" u="sng" dirty="0">
                <a:solidFill>
                  <a:srgbClr val="FF0000"/>
                </a:solidFill>
                <a:latin typeface="+mj-lt"/>
                <a:cs typeface="+mn-cs"/>
              </a:rPr>
              <a:t>transistors</a:t>
            </a:r>
            <a:r>
              <a:rPr lang="en-US" sz="2800" dirty="0">
                <a:latin typeface="+mj-lt"/>
                <a:cs typeface="+mn-cs"/>
              </a:rPr>
              <a:t> </a:t>
            </a:r>
          </a:p>
          <a:p>
            <a:pPr marL="0" lvl="1" fontAlgn="auto">
              <a:spcBef>
                <a:spcPts val="0"/>
              </a:spcBef>
              <a:spcAft>
                <a:spcPts val="0"/>
              </a:spcAft>
              <a:defRPr/>
            </a:pPr>
            <a:r>
              <a:rPr lang="en-US" sz="2800" dirty="0">
                <a:latin typeface="+mj-lt"/>
                <a:cs typeface="+mn-cs"/>
              </a:rPr>
              <a:t>on a </a:t>
            </a:r>
            <a:r>
              <a:rPr lang="en-US" sz="2800" u="sng" dirty="0">
                <a:solidFill>
                  <a:schemeClr val="accent5">
                    <a:lumMod val="75000"/>
                  </a:schemeClr>
                </a:solidFill>
                <a:latin typeface="+mj-lt"/>
                <a:cs typeface="+mn-cs"/>
              </a:rPr>
              <a:t>computer chip</a:t>
            </a:r>
            <a:r>
              <a:rPr lang="en-US" sz="2800" dirty="0">
                <a:solidFill>
                  <a:schemeClr val="accent5">
                    <a:lumMod val="75000"/>
                  </a:schemeClr>
                </a:solidFill>
                <a:latin typeface="+mj-lt"/>
                <a:cs typeface="+mn-cs"/>
              </a:rPr>
              <a:t> </a:t>
            </a:r>
            <a:r>
              <a:rPr lang="en-US" sz="2800" u="sng" dirty="0">
                <a:latin typeface="+mj-lt"/>
                <a:cs typeface="+mn-cs"/>
              </a:rPr>
              <a:t>doubles</a:t>
            </a:r>
            <a:r>
              <a:rPr lang="en-US" sz="2800" dirty="0">
                <a:latin typeface="+mj-lt"/>
                <a:cs typeface="+mn-cs"/>
              </a:rPr>
              <a:t> about every </a:t>
            </a:r>
            <a:r>
              <a:rPr lang="en-US" sz="2800" u="sng" dirty="0">
                <a:latin typeface="+mj-lt"/>
                <a:cs typeface="+mn-cs"/>
              </a:rPr>
              <a:t>two years</a:t>
            </a:r>
            <a:r>
              <a:rPr lang="en-US" sz="2800" dirty="0">
                <a:latin typeface="+mj-lt"/>
                <a:cs typeface="+mn-cs"/>
              </a:rPr>
              <a:t>.”</a:t>
            </a:r>
            <a:endParaRPr lang="en-US" sz="2800" dirty="0">
              <a:latin typeface="+mn-lt"/>
              <a:cs typeface="+mn-cs"/>
            </a:endParaRPr>
          </a:p>
        </p:txBody>
      </p:sp>
      <p:sp>
        <p:nvSpPr>
          <p:cNvPr id="12" name="TextBox 11"/>
          <p:cNvSpPr txBox="1"/>
          <p:nvPr/>
        </p:nvSpPr>
        <p:spPr>
          <a:xfrm>
            <a:off x="5076825" y="4419600"/>
            <a:ext cx="4067175" cy="1230313"/>
          </a:xfrm>
          <a:prstGeom prst="rect">
            <a:avLst/>
          </a:prstGeom>
          <a:noFill/>
        </p:spPr>
        <p:txBody>
          <a:bodyPr wrap="none">
            <a:spAutoFit/>
          </a:bodyPr>
          <a:lstStyle/>
          <a:p>
            <a:pPr marL="0" lvl="1" fontAlgn="auto">
              <a:spcBef>
                <a:spcPts val="0"/>
              </a:spcBef>
              <a:spcAft>
                <a:spcPts val="0"/>
              </a:spcAft>
              <a:defRPr/>
            </a:pPr>
            <a:r>
              <a:rPr lang="en-US" sz="2800" dirty="0">
                <a:solidFill>
                  <a:srgbClr val="FF0066"/>
                </a:solidFill>
                <a:latin typeface="+mj-lt"/>
                <a:cs typeface="+mn-cs"/>
              </a:rPr>
              <a:t>Greatest human invention </a:t>
            </a:r>
          </a:p>
          <a:p>
            <a:pPr marL="0" lvl="1" fontAlgn="auto">
              <a:spcBef>
                <a:spcPts val="0"/>
              </a:spcBef>
              <a:spcAft>
                <a:spcPts val="0"/>
              </a:spcAft>
              <a:defRPr/>
            </a:pPr>
            <a:r>
              <a:rPr lang="en-US" sz="2800" dirty="0">
                <a:solidFill>
                  <a:srgbClr val="FF0066"/>
                </a:solidFill>
                <a:latin typeface="+mj-lt"/>
                <a:cs typeface="+mn-cs"/>
              </a:rPr>
              <a:t>since the wheel….????</a:t>
            </a:r>
          </a:p>
          <a:p>
            <a:pPr fontAlgn="auto">
              <a:spcBef>
                <a:spcPts val="0"/>
              </a:spcBef>
              <a:spcAft>
                <a:spcPts val="0"/>
              </a:spcAft>
              <a:defRPr/>
            </a:pPr>
            <a:endParaRPr lang="en-US" dirty="0">
              <a:latin typeface="+mn-lt"/>
              <a:cs typeface="+mn-cs"/>
            </a:endParaRPr>
          </a:p>
        </p:txBody>
      </p:sp>
    </p:spTree>
    <p:extLst>
      <p:ext uri="{BB962C8B-B14F-4D97-AF65-F5344CB8AC3E}">
        <p14:creationId xmlns:p14="http://schemas.microsoft.com/office/powerpoint/2010/main" xmlns="" val="30631327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blinds(horizontal)">
                                      <p:cBhvr>
                                        <p:cTn id="10" dur="500"/>
                                        <p:tgtEl>
                                          <p:spTgt spid="1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linds(horizontal)">
                                      <p:cBhvr>
                                        <p:cTn id="15" dur="500"/>
                                        <p:tgtEl>
                                          <p:spTgt spid="12">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blinds(horizontal)">
                                      <p:cBhvr>
                                        <p:cTn id="18"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1661</TotalTime>
  <Words>6936</Words>
  <Application>Microsoft Office PowerPoint</Application>
  <PresentationFormat>On-screen Show (4:3)</PresentationFormat>
  <Paragraphs>805</Paragraphs>
  <Slides>36</Slides>
  <Notes>36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Flow</vt:lpstr>
      <vt:lpstr>Microsoft Office Excel 97-2003 Worksheet</vt:lpstr>
      <vt:lpstr>Document</vt:lpstr>
      <vt:lpstr>2.6 Moore’s Law U2C6</vt:lpstr>
      <vt:lpstr>2.6 Moore’s Law</vt:lpstr>
      <vt:lpstr>Slide 3</vt:lpstr>
      <vt:lpstr>Moore’s Law Videos</vt:lpstr>
      <vt:lpstr>What is Product “X”?</vt:lpstr>
      <vt:lpstr>Computer Chip Photo (P4)</vt:lpstr>
      <vt:lpstr>Computer Chip Photo (P4)</vt:lpstr>
      <vt:lpstr>Slide 8</vt:lpstr>
      <vt:lpstr>Gordon Moore’s Graph – 1960’s</vt:lpstr>
      <vt:lpstr>Moore’s Law Allowance Calendar</vt:lpstr>
      <vt:lpstr>Allowance Graph – First Week</vt:lpstr>
      <vt:lpstr>Allowance Graph – Second Week</vt:lpstr>
      <vt:lpstr>Allowance Graph – Third Week</vt:lpstr>
      <vt:lpstr>Allowance Graph – One Month</vt:lpstr>
      <vt:lpstr>Gordon Moore’s Graph – 1960’s</vt:lpstr>
      <vt:lpstr>Moore’s Law Graph – 1960’s &amp; 70’s</vt:lpstr>
      <vt:lpstr>Moore’s Law Graph – 1960’s &amp; 70’s</vt:lpstr>
      <vt:lpstr>Moore’s Law Graph – 1960’s &amp; 70’s</vt:lpstr>
      <vt:lpstr>Moore’s Law Graph – 1970’s &amp;80’s</vt:lpstr>
      <vt:lpstr>Moore’s Law Graph – 1970’s &amp;80’s</vt:lpstr>
      <vt:lpstr>Moore’s Law Graph – 1970’s &amp;80’s</vt:lpstr>
      <vt:lpstr>Moore’s Law Graph – 1970’s &amp;80’s</vt:lpstr>
      <vt:lpstr>Moore’s Law Graph – 1980’s &amp;90’s</vt:lpstr>
      <vt:lpstr>Moore’s Law Graph – 1980’s &amp;90’s</vt:lpstr>
      <vt:lpstr>Moore’s Law Graph – 1980’s &amp;90’s</vt:lpstr>
      <vt:lpstr>Moore’s Law Graph – 1990’s+    </vt:lpstr>
      <vt:lpstr>Moore’s Law Graph – 1990’s+    </vt:lpstr>
      <vt:lpstr>Moore’s Law Graph – 1990’s+    </vt:lpstr>
      <vt:lpstr>Moore’s Law - Summary</vt:lpstr>
      <vt:lpstr>Slide 30</vt:lpstr>
      <vt:lpstr>Moore’s Law</vt:lpstr>
      <vt:lpstr>Micro-SD cards</vt:lpstr>
      <vt:lpstr>Moore’s Law Videos</vt:lpstr>
      <vt:lpstr>Moore’s Law - Extras</vt:lpstr>
      <vt:lpstr>Introduction to Computers Review</vt:lpstr>
      <vt:lpstr>Slide 36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Powering the NXT  U2C3</dc:title>
  <dc:creator>tmann</dc:creator>
  <cp:lastModifiedBy>tmann</cp:lastModifiedBy>
  <cp:revision>87</cp:revision>
  <cp:lastPrinted>2013-03-14T19:49:37Z</cp:lastPrinted>
  <dcterms:created xsi:type="dcterms:W3CDTF">2013-03-07T15:54:22Z</dcterms:created>
  <dcterms:modified xsi:type="dcterms:W3CDTF">2013-10-10T19:10:40Z</dcterms:modified>
</cp:coreProperties>
</file>